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3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6"/>
    <p:sldMasterId id="2147483696" r:id="rId7"/>
    <p:sldMasterId id="2147483708" r:id="rId8"/>
    <p:sldMasterId id="2147483758" r:id="rId9"/>
  </p:sldMasterIdLst>
  <p:notesMasterIdLst>
    <p:notesMasterId r:id="rId23"/>
  </p:notesMasterIdLst>
  <p:sldIdLst>
    <p:sldId id="324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9291C61-7AA6-396C-344B-5AD578B9EA86}" name="Mills, Robert (HRSA)" initials="MR(" userId="S::RMills@hrsa.gov::369171cb-604f-4601-9aa6-a3049bd54758" providerId="AD"/>
  <p188:author id="{27363DC0-1F05-9958-9614-CD7B3A40C628}" name="Cohen, Stacy (HRSA)" initials="CS(" userId="S::SCohen@HRSA.Gov::52b9ca7f-e306-47eb-808c-b1ae24dec200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hen Gagne, Stacy (HRSA)" initials="CGS(" lastIdx="19" clrIdx="0">
    <p:extLst>
      <p:ext uri="{19B8F6BF-5375-455C-9EA6-DF929625EA0E}">
        <p15:presenceInfo xmlns:p15="http://schemas.microsoft.com/office/powerpoint/2012/main" userId="S-1-5-21-1575576018-681398725-1848903544-46261" providerId="AD"/>
      </p:ext>
    </p:extLst>
  </p:cmAuthor>
  <p:cmAuthor id="2" name="Brantley, Meredith (HRSA)" initials="BM(" lastIdx="1" clrIdx="1">
    <p:extLst>
      <p:ext uri="{19B8F6BF-5375-455C-9EA6-DF929625EA0E}">
        <p15:presenceInfo xmlns:p15="http://schemas.microsoft.com/office/powerpoint/2012/main" userId="S-1-5-21-1575576018-681398725-1848903544-54839" providerId="AD"/>
      </p:ext>
    </p:extLst>
  </p:cmAuthor>
  <p:cmAuthor id="3" name="Carney, Jhetari (HRSA)" initials="CJ(" lastIdx="1" clrIdx="2">
    <p:extLst>
      <p:ext uri="{19B8F6BF-5375-455C-9EA6-DF929625EA0E}">
        <p15:presenceInfo xmlns:p15="http://schemas.microsoft.com/office/powerpoint/2012/main" userId="S-1-5-21-1575576018-681398725-1848903544-54837" providerId="AD"/>
      </p:ext>
    </p:extLst>
  </p:cmAuthor>
  <p:cmAuthor id="4" name="Ferachi, Harrison (HRSA)" initials="HF" lastIdx="4" clrIdx="3">
    <p:extLst>
      <p:ext uri="{19B8F6BF-5375-455C-9EA6-DF929625EA0E}">
        <p15:presenceInfo xmlns:p15="http://schemas.microsoft.com/office/powerpoint/2012/main" userId="Ferachi, Harrison (HRSA)" providerId="None"/>
      </p:ext>
    </p:extLst>
  </p:cmAuthor>
  <p:cmAuthor id="5" name="Chavis, Nicole (HRSA)" initials="CN(" lastIdx="7" clrIdx="4">
    <p:extLst>
      <p:ext uri="{19B8F6BF-5375-455C-9EA6-DF929625EA0E}">
        <p15:presenceInfo xmlns:p15="http://schemas.microsoft.com/office/powerpoint/2012/main" userId="S-1-5-21-1575576018-681398725-1848903544-64251" providerId="AD"/>
      </p:ext>
    </p:extLst>
  </p:cmAuthor>
  <p:cmAuthor id="6" name="Mills, Robert (HRSA)" initials="MR(" lastIdx="4" clrIdx="5">
    <p:extLst>
      <p:ext uri="{19B8F6BF-5375-455C-9EA6-DF929625EA0E}">
        <p15:presenceInfo xmlns:p15="http://schemas.microsoft.com/office/powerpoint/2012/main" userId="S-1-5-21-1575576018-681398725-1848903544-129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D7B"/>
    <a:srgbClr val="ADD136"/>
    <a:srgbClr val="21409A"/>
    <a:srgbClr val="96649B"/>
    <a:srgbClr val="7F0000"/>
    <a:srgbClr val="47C3D3"/>
    <a:srgbClr val="F18C22"/>
    <a:srgbClr val="FFDE17"/>
    <a:srgbClr val="EE84B5"/>
    <a:srgbClr val="0887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04" autoAdjust="0"/>
    <p:restoredTop sz="85494" autoAdjust="0"/>
  </p:normalViewPr>
  <p:slideViewPr>
    <p:cSldViewPr snapToGrid="0">
      <p:cViewPr varScale="1">
        <p:scale>
          <a:sx n="54" d="100"/>
          <a:sy n="54" d="100"/>
        </p:scale>
        <p:origin x="1332" y="44"/>
      </p:cViewPr>
      <p:guideLst>
        <p:guide orient="horz" pos="384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456"/>
    </p:cViewPr>
  </p:sorter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3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2.xml"/><Relationship Id="rId24" Type="http://schemas.openxmlformats.org/officeDocument/2006/relationships/commentAuthors" Target="commentAuthors.xml"/><Relationship Id="rId5" Type="http://schemas.openxmlformats.org/officeDocument/2006/relationships/customXml" Target="../customXml/item5.xml"/><Relationship Id="rId15" Type="http://schemas.openxmlformats.org/officeDocument/2006/relationships/slide" Target="slides/slide6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4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1D166-0440-4E9A-8A2A-B05E125BEED0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373EB-EFEE-44BC-898F-B977725B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58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rsa.gov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HRSA is on four social media platforms. We encourage you to follow along and share our content on Twitter, Facebook, LinkedIn and Instagram to stay up-to-date on the latest HRSA news.  Our account/handle on each platform is @</a:t>
            </a:r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HRSAgov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Additionally, we also encourage you to sign up for HRSA’s e-News, a biweekly email of comprehensive HRSA news, and to sign up for HRSA press releases.  You can also  visit our website 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www.HRSA.gov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more detailed information about all of our programs.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11B83-7453-4C63-9F24-B8D95A5E70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0141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In 2021, 81.9% of RWHAP clients had some form of health care coverage. Of the 543,702 clients with reported health care coverage information, 31.5% were covered by Medicaid, 10.5% were covered by Medicare,</a:t>
            </a:r>
            <a:r>
              <a:rPr lang="en-US" baseline="0" dirty="0">
                <a:effectLst/>
              </a:rPr>
              <a:t> </a:t>
            </a:r>
            <a:r>
              <a:rPr lang="en-US" dirty="0">
                <a:effectLst/>
              </a:rPr>
              <a:t>10.1% had multiple forms of coverage, 10.0% had private</a:t>
            </a:r>
            <a:r>
              <a:rPr lang="en-US" baseline="0" dirty="0">
                <a:effectLst/>
              </a:rPr>
              <a:t> employer coverage, </a:t>
            </a:r>
            <a:r>
              <a:rPr lang="en-US" dirty="0">
                <a:effectLst/>
              </a:rPr>
              <a:t>10.0% had private</a:t>
            </a:r>
            <a:r>
              <a:rPr lang="en-US" baseline="0" dirty="0">
                <a:effectLst/>
              </a:rPr>
              <a:t> individual coverage, and 7.5% had both Medicare and Medicaid dual coverage</a:t>
            </a:r>
            <a:r>
              <a:rPr lang="en-US" dirty="0">
                <a:effectLst/>
              </a:rPr>
              <a:t>. Nearly one-fifth (18.1%) of RWHAP clients had no health care coverage in 2021.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Multiple coverage includes any combination of coverage types except for the Medicare and Medicaid dual enrollment category, which is displayed separately. </a:t>
            </a:r>
          </a:p>
          <a:p>
            <a:endParaRPr lang="en-US" dirty="0">
              <a:effectLst/>
            </a:endParaRPr>
          </a:p>
          <a:p>
            <a:r>
              <a:rPr lang="en-US" dirty="0">
                <a:effectLst/>
              </a:rPr>
              <a:t>The three territories include Guam, Puerto Rico, and the U.S. Virgin Islands. 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74E639-E871-46A8-96AA-8898547371E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54349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In 2021, 59.2% of the 516,220 clients with income information were living at or below 100% of the federal poverty level (FPL).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The three territories include Guam, Puerto Rico, and the U.S. Virgin Islands. 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74E639-E871-46A8-96AA-8898547371E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32744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Female and transgender clients had lower incomes than male clients. Among the 131,812 female clients with poverty level information in 2021, 67.8% were living at or below 100% of the federal poverty level (FPL). Among the 12,471 transgender clients with poverty level information, 72.2% were living at or below 100% FPL. These percentages are compared to 55.7% of male</a:t>
            </a:r>
            <a:r>
              <a:rPr lang="en-US" baseline="0" dirty="0">
                <a:effectLst/>
              </a:rPr>
              <a:t> clients </a:t>
            </a:r>
            <a:r>
              <a:rPr lang="en-US" dirty="0">
                <a:effectLst/>
              </a:rPr>
              <a:t>and the average across all RWHAP clients of 60.9%.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The three territories include Guam, Puerto Rico, and the U.S. Virgin Islands. 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74E639-E871-46A8-96AA-8898547371E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57184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Among clients with stable</a:t>
            </a:r>
            <a:r>
              <a:rPr lang="en-US" baseline="0" dirty="0">
                <a:effectLst/>
              </a:rPr>
              <a:t> housing</a:t>
            </a:r>
            <a:r>
              <a:rPr lang="en-US" dirty="0">
                <a:effectLst/>
              </a:rPr>
              <a:t> who had reported poverty level information in 2021, 56.4% were living ≤100% FPL. Among clients with temporary housing, 77.8% were living ≤100% FPL. Among clients with unstable housing, 83.7% were living ≤100% FPL. 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The three territories include Guam, Puerto Rico, and the U.S. Virgin Islands. 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74E639-E871-46A8-96AA-8898547371E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4212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The RWHAP serves over half a million people each year. In 2021, of the 575,661</a:t>
            </a:r>
            <a:r>
              <a:rPr lang="en-US" baseline="0" dirty="0">
                <a:effectLst/>
              </a:rPr>
              <a:t> c</a:t>
            </a:r>
            <a:r>
              <a:rPr lang="en-US" dirty="0">
                <a:effectLst/>
              </a:rPr>
              <a:t>lients with a reported gender</a:t>
            </a:r>
            <a:r>
              <a:rPr lang="en-US" b="1" dirty="0">
                <a:effectLst/>
              </a:rPr>
              <a:t>, </a:t>
            </a:r>
            <a:r>
              <a:rPr lang="en-US" dirty="0">
                <a:effectLst/>
              </a:rPr>
              <a:t>72.2% were male, 25.4% were female, and 2.4% were transgender.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The three territories include Guam, Puerto Rico, and the U.S. Virgin Islands. </a:t>
            </a:r>
          </a:p>
          <a:p>
            <a:endParaRPr lang="en-US" dirty="0">
              <a:effectLst/>
            </a:endParaRPr>
          </a:p>
          <a:p>
            <a:endParaRPr lang="en-US" dirty="0">
              <a:effectLst/>
            </a:endParaRP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74E639-E871-46A8-96AA-8898547371E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1700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ffectLst/>
              </a:rPr>
              <a:t>The age distribution is shifting among RWHAP clients. From 2010 through 2021, the percentage of clients aged 35–54 years decreased (combined, 59.7% of the RWHAP population was aged 35–54 in 2010, decreasing to 42.2% in 2021), while the percentage increased during this time for those aged 55 and older (combined, from 16.6% in 2010 to 35.8% in 2021). Clients aged 65 years and older accounted for 10.5% of all clients in 2021, but nearly one-third (29.4%) of clients aged 55 and older.</a:t>
            </a:r>
          </a:p>
          <a:p>
            <a:endParaRPr lang="en-US" dirty="0">
              <a:effectLst/>
            </a:endParaRPr>
          </a:p>
          <a:p>
            <a:r>
              <a:rPr lang="en-US" dirty="0">
                <a:effectLst/>
              </a:rPr>
              <a:t>The three territories include Guam, Puerto Rico, and the U.S. Virgin Islands. 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74E639-E871-46A8-96AA-8898547371E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1169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In 2021, among male clients, 45.8% were aged 45–64 years (20.8% aged 45–54 years and 25.0% aged 54–64 years).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Among female clients, 53.6% were aged 45–64 years (26.3% aged 45–54 years and 27.3% aged 55–</a:t>
            </a:r>
            <a:r>
              <a:rPr lang="en-US" baseline="0" dirty="0">
                <a:effectLst/>
              </a:rPr>
              <a:t>64 years</a:t>
            </a:r>
            <a:r>
              <a:rPr lang="en-US" dirty="0">
                <a:effectLst/>
              </a:rPr>
              <a:t>). 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Transgender clients were younger than male and female clients; 58.5% were aged 25–44 years (33.4% aged 25–34 and 25.1% aged 35–44 years). 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The three territories include Guam, Puerto Rico, and the U.S. Virgin Islands. 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To ensure confidentiality, data were suppressed for transgender clients aged less than 15 years.</a:t>
            </a:r>
          </a:p>
          <a:p>
            <a:r>
              <a:rPr lang="en-US" dirty="0">
                <a:effectLst/>
              </a:rPr>
              <a:t>Due to rounding, percentages may not sum to 100.0%.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74E639-E871-46A8-96AA-8898547371E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8103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Nearly three-quarters (73.3%) of RWHAP clients are from racial/ethnic minority populations. In 2021, of the 569,602 clients with reported race/ethnicity information,</a:t>
            </a:r>
            <a:r>
              <a:rPr lang="en-US" b="1" dirty="0">
                <a:effectLst/>
              </a:rPr>
              <a:t> </a:t>
            </a:r>
            <a:r>
              <a:rPr lang="en-US" dirty="0">
                <a:effectLst/>
              </a:rPr>
              <a:t>45.8% self-identified as Black/African American, 24.1% Hispanic/Latino, and less than 3.5% each American Indian/Alaska Native, Asian, Native Hawaiian/Pacific Islander, and people of multiple races. Whites accounted for 26.7% of clients. The percentage distribution has remained consistent since 2010.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Hispanics/Latinos can be of any race.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The three territories include Guam, Puerto Rico, and the U.S. Virgin Islands. 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74E639-E871-46A8-96AA-8898547371E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318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In 2021, 69.4% of male clients, 83.3% of female clients, and 85.7% of transgender clients were racial/ethnic minorities. For reference, white clients appear in each pie chart in orange shading.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Hispanics/Latinos can be of any race.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The three territories include Guam, Puerto Rico, and the U.S. Virgin Islands. 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74E639-E871-46A8-96AA-8898547371E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64340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By gender and transmission category, among male clients, 67.4% had HIV attributed to male-to-male sexual contact; 22.5% had HIV attributed to heterosexual contact; 5.2% to injection drug use; 3.1% to male-to-male sexual contact </a:t>
            </a:r>
            <a:r>
              <a:rPr lang="en-US" i="1" dirty="0">
                <a:effectLst/>
              </a:rPr>
              <a:t>and </a:t>
            </a:r>
            <a:r>
              <a:rPr lang="en-US" dirty="0">
                <a:effectLst/>
              </a:rPr>
              <a:t>injection drug use; and 1.2% to perinatal </a:t>
            </a:r>
            <a:r>
              <a:rPr lang="en-US" baseline="0" dirty="0">
                <a:effectLst/>
              </a:rPr>
              <a:t>acquisition</a:t>
            </a:r>
            <a:r>
              <a:rPr lang="en-US" dirty="0">
                <a:effectLst/>
              </a:rPr>
              <a:t>. </a:t>
            </a:r>
          </a:p>
          <a:p>
            <a:endParaRPr lang="en-US" dirty="0">
              <a:effectLst/>
            </a:endParaRPr>
          </a:p>
          <a:p>
            <a:r>
              <a:rPr lang="en-US" dirty="0">
                <a:effectLst/>
              </a:rPr>
              <a:t>Among female clients, 86.6% had HIV attributed to heterosexual contact; 8.1% to injection drug use, and 4.1% to perinatal</a:t>
            </a:r>
            <a:r>
              <a:rPr lang="en-US" baseline="0" dirty="0">
                <a:effectLst/>
              </a:rPr>
              <a:t> acquisition</a:t>
            </a:r>
            <a:r>
              <a:rPr lang="en-US" dirty="0">
                <a:effectLst/>
              </a:rPr>
              <a:t>. </a:t>
            </a:r>
          </a:p>
          <a:p>
            <a:endParaRPr lang="en-US" dirty="0">
              <a:effectLst/>
            </a:endParaRPr>
          </a:p>
          <a:p>
            <a:r>
              <a:rPr lang="en-US" dirty="0">
                <a:effectLst/>
              </a:rPr>
              <a:t>Among transgender clients, 93.4% had HIV attributed to some form of sexual contact, 4.3% to sexual contact </a:t>
            </a:r>
            <a:r>
              <a:rPr lang="en-US" i="1" dirty="0">
                <a:effectLst/>
              </a:rPr>
              <a:t>and </a:t>
            </a:r>
            <a:r>
              <a:rPr lang="en-US" dirty="0">
                <a:effectLst/>
              </a:rPr>
              <a:t>injection drug use, and 1.3% to injection drug use. 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Heterosexual contact includes specific heterosexual contact with a person known to have, or to be at high risk for, HIV. 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Other includes hemophilia, blood transfusion, and unknown risk factor.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Sexual contact includes any reported sexual transmission risk category for transgender clients.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The three territories include Guam, Puerto Rico, and the U.S. Virgin Islands. 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74E639-E871-46A8-96AA-8898547371E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87495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In 2021, of the 526,234 clients with reported housing status, 6.6% had temporary housing and 5.0% had unstable housing.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The three territories include Guam, Puerto Rico, and the U.S. Virgin Islands. 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74E639-E871-46A8-96AA-8898547371E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05254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A greater proportion of female RWHAP clients had stable housing in 2021, compared with male and transgender clients. Among female RWHAP clients, 5.7% had temporary housing and 3.7% had unstable housing. Among male clients, 6.8% had temporary housing and 5.3% had unstable housing. Among transgender clients,</a:t>
            </a:r>
            <a:r>
              <a:rPr lang="en-US" baseline="0" dirty="0">
                <a:effectLst/>
              </a:rPr>
              <a:t> more than one-fifth </a:t>
            </a:r>
            <a:r>
              <a:rPr lang="en-US" dirty="0">
                <a:effectLst/>
              </a:rPr>
              <a:t>of clients</a:t>
            </a:r>
            <a:r>
              <a:rPr lang="en-US" baseline="0" dirty="0">
                <a:effectLst/>
              </a:rPr>
              <a:t> did not have stable housing: 10.7</a:t>
            </a:r>
            <a:r>
              <a:rPr lang="en-US" dirty="0">
                <a:effectLst/>
              </a:rPr>
              <a:t>% had temporary housing and 10.5% had unstable housing.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The three territories include Guam, Puerto Rico, and the U.S. Virgin Islands.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74E639-E871-46A8-96AA-8898547371E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6034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16077"/>
            <a:ext cx="9855200" cy="1371601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rgbClr val="0F4D7B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292475"/>
            <a:ext cx="8331200" cy="685800"/>
          </a:xfrm>
        </p:spPr>
        <p:txBody>
          <a:bodyPr>
            <a:normAutofit/>
          </a:bodyPr>
          <a:lstStyle>
            <a:lvl1pPr marL="0" indent="0" algn="r">
              <a:buNone/>
              <a:defRPr sz="2800" b="1">
                <a:solidFill>
                  <a:srgbClr val="8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39000" y="4054478"/>
            <a:ext cx="3530600" cy="365125"/>
          </a:xfrm>
          <a:prstGeom prst="rect">
            <a:avLst/>
          </a:prstGeom>
        </p:spPr>
        <p:txBody>
          <a:bodyPr/>
          <a:lstStyle>
            <a:lvl1pPr algn="r">
              <a:defRPr sz="22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61F44F6A-A22E-4C14-8628-5BD204EF2573}" type="datetimeFigureOut">
              <a:rPr lang="en-US" smtClean="0"/>
              <a:pPr/>
              <a:t>2/2/2023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554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553203"/>
            <a:ext cx="2743200" cy="365125"/>
          </a:xfrm>
          <a:prstGeom prst="rect">
            <a:avLst/>
          </a:prstGeo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63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553203"/>
            <a:ext cx="2743200" cy="365125"/>
          </a:xfrm>
          <a:prstGeom prst="rect">
            <a:avLst/>
          </a:prstGeo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70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76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94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936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06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89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862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880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41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52400"/>
            <a:ext cx="10515600" cy="1325563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000" b="1" kern="1200" dirty="0">
                <a:solidFill>
                  <a:srgbClr val="0F4D7B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3166"/>
            <a:ext cx="10515600" cy="33670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553203"/>
            <a:ext cx="2743200" cy="365125"/>
          </a:xfrm>
          <a:prstGeom prst="rect">
            <a:avLst/>
          </a:prstGeo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0" y="1447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-10922" y="6627168"/>
            <a:ext cx="114681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HRSA. Ryan White HIV/AIDS Program Services Report (RSR) 2017. Does not include AIDS Drug Assistance Program data.</a:t>
            </a:r>
          </a:p>
        </p:txBody>
      </p:sp>
    </p:spTree>
    <p:extLst>
      <p:ext uri="{BB962C8B-B14F-4D97-AF65-F5344CB8AC3E}">
        <p14:creationId xmlns:p14="http://schemas.microsoft.com/office/powerpoint/2010/main" val="16288650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2427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6330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517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>
            <a:spLocks noGrp="1"/>
          </p:cNvSpPr>
          <p:nvPr>
            <p:ph type="ctrTitle"/>
          </p:nvPr>
        </p:nvSpPr>
        <p:spPr>
          <a:xfrm>
            <a:off x="841248" y="1600200"/>
            <a:ext cx="10515600" cy="2706624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3"/>
          <p:cNvSpPr>
            <a:spLocks noGrp="1"/>
          </p:cNvSpPr>
          <p:nvPr>
            <p:ph type="subTitle" idx="1"/>
          </p:nvPr>
        </p:nvSpPr>
        <p:spPr>
          <a:xfrm>
            <a:off x="841248" y="4544568"/>
            <a:ext cx="10515600" cy="1399032"/>
          </a:xfrm>
        </p:spPr>
        <p:txBody>
          <a:bodyPr>
            <a:normAutofit/>
          </a:bodyPr>
          <a:lstStyle>
            <a:lvl1pPr marL="0" indent="0" algn="ctr">
              <a:buNone/>
              <a:defRPr sz="2100" b="1">
                <a:solidFill>
                  <a:srgbClr val="800000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2982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wo Ba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" descr="Logo: HRSA. Health Resources &amp; Services Administration.&#10;&#10;Vision: Healthy Communities, Healthy People">
            <a:extLst>
              <a:ext uri="{FF2B5EF4-FFF2-40B4-BE49-F238E27FC236}">
                <a16:creationId xmlns:a16="http://schemas.microsoft.com/office/drawing/2014/main" id="{59B87ACB-63D1-7145-B55B-0A5815BD19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2"/>
          <p:cNvSpPr>
            <a:spLocks noGrp="1"/>
          </p:cNvSpPr>
          <p:nvPr>
            <p:ph type="ctrTitle"/>
          </p:nvPr>
        </p:nvSpPr>
        <p:spPr>
          <a:xfrm>
            <a:off x="841248" y="1899138"/>
            <a:ext cx="10515600" cy="256032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3"/>
          <p:cNvSpPr>
            <a:spLocks noGrp="1"/>
          </p:cNvSpPr>
          <p:nvPr>
            <p:ph type="subTitle" idx="1"/>
          </p:nvPr>
        </p:nvSpPr>
        <p:spPr>
          <a:xfrm>
            <a:off x="914400" y="4498848"/>
            <a:ext cx="105156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100" b="1">
                <a:solidFill>
                  <a:srgbClr val="800000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6607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1124712"/>
            <a:ext cx="10515600" cy="238658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3602736"/>
            <a:ext cx="10515600" cy="1655064"/>
          </a:xfrm>
        </p:spPr>
        <p:txBody>
          <a:bodyPr>
            <a:normAutofit/>
          </a:bodyPr>
          <a:lstStyle>
            <a:lvl1pPr marL="0" indent="0">
              <a:buNone/>
              <a:defRPr sz="1650">
                <a:solidFill>
                  <a:srgbClr val="0F4D7B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60510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3"/>
          <p:cNvSpPr>
            <a:spLocks noGrp="1"/>
          </p:cNvSpPr>
          <p:nvPr>
            <p:ph type="body" sz="quarter" idx="13" hasCustomPrompt="1"/>
          </p:nvPr>
        </p:nvSpPr>
        <p:spPr>
          <a:xfrm rot="-5400000">
            <a:off x="-579120" y="2819399"/>
            <a:ext cx="4206240" cy="1828800"/>
          </a:xfrm>
        </p:spPr>
        <p:txBody>
          <a:bodyPr>
            <a:normAutofit/>
          </a:bodyPr>
          <a:lstStyle>
            <a:lvl1pPr marL="0" indent="0">
              <a:buNone/>
              <a:defRPr sz="6600" b="1">
                <a:solidFill>
                  <a:srgbClr val="800000"/>
                </a:solidFill>
              </a:defRPr>
            </a:lvl1pPr>
          </a:lstStyle>
          <a:p>
            <a:pPr lvl="0"/>
            <a:r>
              <a:rPr lang="en-US" sz="6600" b="1" dirty="0"/>
              <a:t>AGENDA</a:t>
            </a:r>
            <a:endParaRPr lang="en-US" dirty="0"/>
          </a:p>
        </p:txBody>
      </p:sp>
      <p:cxnSp>
        <p:nvCxnSpPr>
          <p:cNvPr id="9" name="Straight Connector 3" descr="&quot; &quot;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2080847" y="1409699"/>
            <a:ext cx="0" cy="464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4"/>
          <p:cNvSpPr>
            <a:spLocks noGrp="1"/>
          </p:cNvSpPr>
          <p:nvPr>
            <p:ph idx="1"/>
          </p:nvPr>
        </p:nvSpPr>
        <p:spPr>
          <a:xfrm>
            <a:off x="2502408" y="1447800"/>
            <a:ext cx="8686800" cy="5029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8981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5286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RSA Go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" descr="&quot; &quot;">
            <a:extLst>
              <a:ext uri="{FF2B5EF4-FFF2-40B4-BE49-F238E27FC236}">
                <a16:creationId xmlns:a16="http://schemas.microsoft.com/office/drawing/2014/main" id="{C6402E67-A38A-48B6-9551-9DFB20412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358449" y="1675075"/>
            <a:ext cx="9454896" cy="276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05740" rtlCol="0" anchor="ctr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1" descr="&quot; &quot;">
            <a:extLst>
              <a:ext uri="{FF2B5EF4-FFF2-40B4-BE49-F238E27FC236}">
                <a16:creationId xmlns:a16="http://schemas.microsoft.com/office/drawing/2014/main" id="{D867B8F6-DAA1-714D-9DDF-440B2E7C498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7" b="14540"/>
          <a:stretch/>
        </p:blipFill>
        <p:spPr>
          <a:xfrm>
            <a:off x="1504442" y="1535601"/>
            <a:ext cx="665743" cy="598621"/>
          </a:xfrm>
          <a:prstGeom prst="rect">
            <a:avLst/>
          </a:prstGeom>
        </p:spPr>
      </p:pic>
      <p:sp>
        <p:nvSpPr>
          <p:cNvPr id="10" name="Content Placeholder 1"/>
          <p:cNvSpPr>
            <a:spLocks noGrp="1"/>
          </p:cNvSpPr>
          <p:nvPr>
            <p:ph sz="quarter" idx="13"/>
          </p:nvPr>
        </p:nvSpPr>
        <p:spPr>
          <a:xfrm>
            <a:off x="2281224" y="16002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18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4" name="Group 1" descr="&quot; &quot;"/>
          <p:cNvGrpSpPr/>
          <p:nvPr/>
        </p:nvGrpSpPr>
        <p:grpSpPr>
          <a:xfrm>
            <a:off x="3782993" y="1672426"/>
            <a:ext cx="672207" cy="309317"/>
            <a:chOff x="3782988" y="1672425"/>
            <a:chExt cx="672206" cy="309317"/>
          </a:xfrm>
        </p:grpSpPr>
        <p:sp>
          <p:nvSpPr>
            <p:cNvPr id="12" name="Right Arrow 1" descr="&quot; &quot;">
              <a:extLst>
                <a:ext uri="{FF2B5EF4-FFF2-40B4-BE49-F238E27FC236}">
                  <a16:creationId xmlns:a16="http://schemas.microsoft.com/office/drawing/2014/main" id="{78375FE7-DB1C-E944-85D7-C0D27FB65F51}"/>
                </a:ext>
              </a:extLst>
            </p:cNvPr>
            <p:cNvSpPr/>
            <p:nvPr/>
          </p:nvSpPr>
          <p:spPr>
            <a:xfrm>
              <a:off x="3782988" y="1672425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11" name="Straight Arrow Connector 1" descr="&quot; &quot;">
              <a:extLst>
                <a:ext uri="{FF2B5EF4-FFF2-40B4-BE49-F238E27FC236}">
                  <a16:creationId xmlns:a16="http://schemas.microsoft.com/office/drawing/2014/main" id="{E374D2A4-8AF2-4EF3-9230-FEA6CAF5C5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>
              <a:off x="3796826" y="1801632"/>
              <a:ext cx="65836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 Placeholder 1"/>
          <p:cNvSpPr>
            <a:spLocks noGrp="1"/>
          </p:cNvSpPr>
          <p:nvPr>
            <p:ph type="body" sz="quarter" idx="18"/>
          </p:nvPr>
        </p:nvSpPr>
        <p:spPr>
          <a:xfrm>
            <a:off x="4574301" y="147218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35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Box 2" descr="&quot; &quot;">
            <a:extLst>
              <a:ext uri="{FF2B5EF4-FFF2-40B4-BE49-F238E27FC236}">
                <a16:creationId xmlns:a16="http://schemas.microsoft.com/office/drawing/2014/main" id="{4B4CD2B3-0C35-4CA5-9C22-D20E1D1848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358447" y="2579443"/>
            <a:ext cx="9454896" cy="30008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05740" rtlCol="0" anchor="ctr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2" descr="&quot; &quot;">
            <a:extLst>
              <a:ext uri="{FF2B5EF4-FFF2-40B4-BE49-F238E27FC236}">
                <a16:creationId xmlns:a16="http://schemas.microsoft.com/office/drawing/2014/main" id="{251983AE-FDD8-D54B-895D-78E3810E9A3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27" b="16215"/>
          <a:stretch/>
        </p:blipFill>
        <p:spPr>
          <a:xfrm>
            <a:off x="1410304" y="2421393"/>
            <a:ext cx="848701" cy="668420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>
            <p:ph sz="quarter" idx="14"/>
          </p:nvPr>
        </p:nvSpPr>
        <p:spPr>
          <a:xfrm>
            <a:off x="2286005" y="25146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18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5" name="Group 2" descr="&quot; &quot;"/>
          <p:cNvGrpSpPr/>
          <p:nvPr/>
        </p:nvGrpSpPr>
        <p:grpSpPr>
          <a:xfrm>
            <a:off x="3781821" y="2580906"/>
            <a:ext cx="668737" cy="309317"/>
            <a:chOff x="3781816" y="2580898"/>
            <a:chExt cx="668737" cy="309317"/>
          </a:xfrm>
        </p:grpSpPr>
        <p:sp>
          <p:nvSpPr>
            <p:cNvPr id="18" name="Right Arrow 2" descr="&quot; &quot;">
              <a:extLst>
                <a:ext uri="{FF2B5EF4-FFF2-40B4-BE49-F238E27FC236}">
                  <a16:creationId xmlns:a16="http://schemas.microsoft.com/office/drawing/2014/main" id="{FB22A8FF-B6D6-EF48-957E-1C6C265C0E6A}"/>
                </a:ext>
              </a:extLst>
            </p:cNvPr>
            <p:cNvSpPr/>
            <p:nvPr/>
          </p:nvSpPr>
          <p:spPr>
            <a:xfrm>
              <a:off x="3781816" y="2580898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17" name="Straight Arrow Connector 2" descr="&quot; &quot;">
              <a:extLst>
                <a:ext uri="{FF2B5EF4-FFF2-40B4-BE49-F238E27FC236}">
                  <a16:creationId xmlns:a16="http://schemas.microsoft.com/office/drawing/2014/main" id="{06DDA596-35B1-4B19-8917-80773EB6E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>
              <a:off x="3794760" y="2730619"/>
              <a:ext cx="655793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4574301" y="238658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35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Box 3" descr="&quot; &quot;">
            <a:extLst>
              <a:ext uri="{FF2B5EF4-FFF2-40B4-BE49-F238E27FC236}">
                <a16:creationId xmlns:a16="http://schemas.microsoft.com/office/drawing/2014/main" id="{60B3EAF8-E8EC-4858-8A8B-E56502F720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358449" y="3493843"/>
            <a:ext cx="9451427" cy="30008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05740" rtlCol="0" anchor="ctr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Picture 3" descr="&quot; &quot;">
            <a:extLst>
              <a:ext uri="{FF2B5EF4-FFF2-40B4-BE49-F238E27FC236}">
                <a16:creationId xmlns:a16="http://schemas.microsoft.com/office/drawing/2014/main" id="{0C1C26A6-6D39-AA4C-91F2-A6B15313B4D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347"/>
          <a:stretch/>
        </p:blipFill>
        <p:spPr>
          <a:xfrm>
            <a:off x="1373858" y="3224268"/>
            <a:ext cx="948727" cy="717739"/>
          </a:xfrm>
          <a:prstGeom prst="rect">
            <a:avLst/>
          </a:prstGeom>
        </p:spPr>
      </p:pic>
      <p:sp>
        <p:nvSpPr>
          <p:cNvPr id="22" name="Content Placeholder 3"/>
          <p:cNvSpPr>
            <a:spLocks noGrp="1"/>
          </p:cNvSpPr>
          <p:nvPr>
            <p:ph sz="quarter" idx="15"/>
          </p:nvPr>
        </p:nvSpPr>
        <p:spPr>
          <a:xfrm>
            <a:off x="2286005" y="34290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18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40" name="Group 3" descr="&quot; &quot;"/>
          <p:cNvGrpSpPr/>
          <p:nvPr/>
        </p:nvGrpSpPr>
        <p:grpSpPr>
          <a:xfrm>
            <a:off x="3782993" y="3481002"/>
            <a:ext cx="672207" cy="309317"/>
            <a:chOff x="3782988" y="3481001"/>
            <a:chExt cx="672206" cy="309317"/>
          </a:xfrm>
        </p:grpSpPr>
        <p:sp>
          <p:nvSpPr>
            <p:cNvPr id="24" name="Right Arrow 3" descr="&quot; &quot;">
              <a:extLst>
                <a:ext uri="{FF2B5EF4-FFF2-40B4-BE49-F238E27FC236}">
                  <a16:creationId xmlns:a16="http://schemas.microsoft.com/office/drawing/2014/main" id="{1913B0D4-773F-E345-9779-302C302A9DB4}"/>
                </a:ext>
              </a:extLst>
            </p:cNvPr>
            <p:cNvSpPr/>
            <p:nvPr/>
          </p:nvSpPr>
          <p:spPr>
            <a:xfrm>
              <a:off x="3782988" y="3481001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23" name="Straight Arrow Connector 3" descr="&quot; &quot;">
              <a:extLst>
                <a:ext uri="{FF2B5EF4-FFF2-40B4-BE49-F238E27FC236}">
                  <a16:creationId xmlns:a16="http://schemas.microsoft.com/office/drawing/2014/main" id="{E0C063F0-B581-43F0-B7A2-53C3ECA97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>
              <a:off x="3796826" y="3619035"/>
              <a:ext cx="65836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4574301" y="329882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35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TextBox 4" descr="&quot; &quot;">
            <a:extLst>
              <a:ext uri="{FF2B5EF4-FFF2-40B4-BE49-F238E27FC236}">
                <a16:creationId xmlns:a16="http://schemas.microsoft.com/office/drawing/2014/main" id="{85EF0527-BE10-49F7-A277-F3642E27F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358447" y="4408243"/>
            <a:ext cx="9454896" cy="30008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05740" rtlCol="0" anchor="ctr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7" name="Picture 4" descr="&quot; &quot;">
            <a:extLst>
              <a:ext uri="{FF2B5EF4-FFF2-40B4-BE49-F238E27FC236}">
                <a16:creationId xmlns:a16="http://schemas.microsoft.com/office/drawing/2014/main" id="{C09885F3-74CC-4C4E-9968-3750ABA8418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56"/>
          <a:stretch/>
        </p:blipFill>
        <p:spPr>
          <a:xfrm>
            <a:off x="1459826" y="4218554"/>
            <a:ext cx="779503" cy="658246"/>
          </a:xfrm>
          <a:prstGeom prst="rect">
            <a:avLst/>
          </a:prstGeom>
        </p:spPr>
      </p:pic>
      <p:sp>
        <p:nvSpPr>
          <p:cNvPr id="28" name="Content Placeholder 4"/>
          <p:cNvSpPr>
            <a:spLocks noGrp="1"/>
          </p:cNvSpPr>
          <p:nvPr>
            <p:ph sz="quarter" idx="16"/>
          </p:nvPr>
        </p:nvSpPr>
        <p:spPr>
          <a:xfrm>
            <a:off x="2286005" y="43434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18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41" name="Group 4" descr="&quot; &quot;"/>
          <p:cNvGrpSpPr/>
          <p:nvPr/>
        </p:nvGrpSpPr>
        <p:grpSpPr>
          <a:xfrm>
            <a:off x="3780697" y="4398468"/>
            <a:ext cx="674503" cy="309317"/>
            <a:chOff x="3780692" y="4398460"/>
            <a:chExt cx="674502" cy="309317"/>
          </a:xfrm>
        </p:grpSpPr>
        <p:sp>
          <p:nvSpPr>
            <p:cNvPr id="30" name="Right Arrow 4" descr="&quot; &quot;">
              <a:extLst>
                <a:ext uri="{FF2B5EF4-FFF2-40B4-BE49-F238E27FC236}">
                  <a16:creationId xmlns:a16="http://schemas.microsoft.com/office/drawing/2014/main" id="{CB4042CC-3526-E345-A0B0-EC60879BC64D}"/>
                </a:ext>
              </a:extLst>
            </p:cNvPr>
            <p:cNvSpPr/>
            <p:nvPr/>
          </p:nvSpPr>
          <p:spPr>
            <a:xfrm>
              <a:off x="3780692" y="4398460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29" name="Straight Arrow Connector 4" descr="&quot; &quot;">
              <a:extLst>
                <a:ext uri="{FF2B5EF4-FFF2-40B4-BE49-F238E27FC236}">
                  <a16:creationId xmlns:a16="http://schemas.microsoft.com/office/drawing/2014/main" id="{8CF7B626-BFAE-4657-80B6-D8FBC78B5C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>
              <a:off x="3796826" y="4541806"/>
              <a:ext cx="65836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574301" y="421538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35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2" name="TextBox 5" descr="&quot; &quot;">
            <a:extLst>
              <a:ext uri="{FF2B5EF4-FFF2-40B4-BE49-F238E27FC236}">
                <a16:creationId xmlns:a16="http://schemas.microsoft.com/office/drawing/2014/main" id="{43532CC2-D793-46EC-B5F4-56F124E6A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358456" y="5323298"/>
            <a:ext cx="9451425" cy="30008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05740" rtlCol="0" anchor="ctr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3" name="Picture 5" descr="&quot; &quot;">
            <a:extLst>
              <a:ext uri="{FF2B5EF4-FFF2-40B4-BE49-F238E27FC236}">
                <a16:creationId xmlns:a16="http://schemas.microsoft.com/office/drawing/2014/main" id="{42EEB4FA-EC18-374F-8CE6-BB5F8A87DB8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35"/>
          <a:stretch/>
        </p:blipFill>
        <p:spPr>
          <a:xfrm>
            <a:off x="1469629" y="5149334"/>
            <a:ext cx="727859" cy="618420"/>
          </a:xfrm>
          <a:prstGeom prst="rect">
            <a:avLst/>
          </a:prstGeom>
        </p:spPr>
      </p:pic>
      <p:sp>
        <p:nvSpPr>
          <p:cNvPr id="34" name="Content Placeholder 5"/>
          <p:cNvSpPr>
            <a:spLocks noGrp="1"/>
          </p:cNvSpPr>
          <p:nvPr>
            <p:ph sz="quarter" idx="17"/>
          </p:nvPr>
        </p:nvSpPr>
        <p:spPr>
          <a:xfrm>
            <a:off x="2286005" y="52578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18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42" name="Group 5"/>
          <p:cNvGrpSpPr/>
          <p:nvPr/>
        </p:nvGrpSpPr>
        <p:grpSpPr>
          <a:xfrm>
            <a:off x="3781865" y="5329491"/>
            <a:ext cx="674503" cy="309317"/>
            <a:chOff x="3781860" y="5329483"/>
            <a:chExt cx="674502" cy="309317"/>
          </a:xfrm>
        </p:grpSpPr>
        <p:sp>
          <p:nvSpPr>
            <p:cNvPr id="36" name="Right Arrow 5" descr="&quot; &quot;">
              <a:extLst>
                <a:ext uri="{FF2B5EF4-FFF2-40B4-BE49-F238E27FC236}">
                  <a16:creationId xmlns:a16="http://schemas.microsoft.com/office/drawing/2014/main" id="{8345FEEA-C542-9B4E-AEF3-3D5CEF9197FC}"/>
                </a:ext>
              </a:extLst>
            </p:cNvPr>
            <p:cNvSpPr/>
            <p:nvPr/>
          </p:nvSpPr>
          <p:spPr>
            <a:xfrm>
              <a:off x="3781860" y="5329483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35" name="Straight Arrow Connector 5" descr="&quot; &quot;">
              <a:extLst>
                <a:ext uri="{FF2B5EF4-FFF2-40B4-BE49-F238E27FC236}">
                  <a16:creationId xmlns:a16="http://schemas.microsoft.com/office/drawing/2014/main" id="{F06050F9-7E34-4E90-85F1-ADA3F727F5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>
              <a:off x="3797994" y="5463258"/>
              <a:ext cx="65836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4574301" y="512978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35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5448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41248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5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101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80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90003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Wide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/>
          <p:cNvSpPr>
            <a:spLocks noGrp="1"/>
          </p:cNvSpPr>
          <p:nvPr>
            <p:ph sz="quarter" idx="14"/>
          </p:nvPr>
        </p:nvSpPr>
        <p:spPr>
          <a:xfrm>
            <a:off x="838200" y="1115568"/>
            <a:ext cx="10515600" cy="68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4"/>
          <p:cNvSpPr>
            <a:spLocks noGrp="1"/>
          </p:cNvSpPr>
          <p:nvPr>
            <p:ph idx="1"/>
          </p:nvPr>
        </p:nvSpPr>
        <p:spPr>
          <a:xfrm>
            <a:off x="838200" y="1828800"/>
            <a:ext cx="10515600" cy="3970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841248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5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389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444752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5741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444752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841248" y="6016752"/>
            <a:ext cx="9528048" cy="54864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050"/>
            </a:lvl1pPr>
            <a:lvl2pPr marL="342892" indent="0">
              <a:spcBef>
                <a:spcPts val="0"/>
              </a:spcBef>
              <a:buNone/>
              <a:defRPr sz="1050"/>
            </a:lvl2pPr>
            <a:lvl3pPr marL="685783" indent="0">
              <a:spcBef>
                <a:spcPts val="0"/>
              </a:spcBef>
              <a:buNone/>
              <a:defRPr sz="1050"/>
            </a:lvl3pPr>
            <a:lvl4pPr marL="1028675" indent="0">
              <a:spcBef>
                <a:spcPts val="0"/>
              </a:spcBef>
              <a:buNone/>
              <a:defRPr sz="1050"/>
            </a:lvl4pPr>
            <a:lvl5pPr marL="1371566" indent="0">
              <a:spcBef>
                <a:spcPts val="0"/>
              </a:spcBef>
              <a:buNone/>
              <a:defRPr sz="105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8923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W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10515600" cy="32552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838200" y="4700016"/>
            <a:ext cx="10515600" cy="12252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8580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and One Conten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4352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3"/>
          </p:nvPr>
        </p:nvSpPr>
        <p:spPr>
          <a:xfrm>
            <a:off x="6172200" y="1444752"/>
            <a:ext cx="5184648" cy="5486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2133600"/>
            <a:ext cx="5181600" cy="3662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7822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 One Conten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4352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3"/>
          </p:nvPr>
        </p:nvSpPr>
        <p:spPr>
          <a:xfrm>
            <a:off x="6172200" y="1444752"/>
            <a:ext cx="5184648" cy="5486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2133600"/>
            <a:ext cx="5181600" cy="3662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838200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5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1426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Titled Content 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726948" y="1252537"/>
            <a:ext cx="4572000" cy="457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3a"/>
          <p:cNvSpPr>
            <a:spLocks noGrp="1"/>
          </p:cNvSpPr>
          <p:nvPr>
            <p:ph sz="quarter" idx="17"/>
          </p:nvPr>
        </p:nvSpPr>
        <p:spPr>
          <a:xfrm>
            <a:off x="841248" y="1895478"/>
            <a:ext cx="4343400" cy="4352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quarter" idx="13"/>
          </p:nvPr>
        </p:nvSpPr>
        <p:spPr>
          <a:xfrm>
            <a:off x="6705600" y="1262428"/>
            <a:ext cx="4572000" cy="457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a"/>
          <p:cNvSpPr>
            <a:spLocks noGrp="1"/>
          </p:cNvSpPr>
          <p:nvPr>
            <p:ph sz="half" idx="2"/>
          </p:nvPr>
        </p:nvSpPr>
        <p:spPr>
          <a:xfrm>
            <a:off x="7616952" y="1895859"/>
            <a:ext cx="3660648" cy="39514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4b.1" descr="&quot; &quot;"/>
          <p:cNvSpPr>
            <a:spLocks noGrp="1"/>
          </p:cNvSpPr>
          <p:nvPr>
            <p:ph type="pic" sz="quarter" idx="14"/>
          </p:nvPr>
        </p:nvSpPr>
        <p:spPr>
          <a:xfrm>
            <a:off x="6705600" y="2157984"/>
            <a:ext cx="685800" cy="6858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4b.2" descr="&quot; &quot;"/>
          <p:cNvSpPr>
            <a:spLocks noGrp="1"/>
          </p:cNvSpPr>
          <p:nvPr>
            <p:ph type="pic" sz="quarter" idx="15"/>
          </p:nvPr>
        </p:nvSpPr>
        <p:spPr>
          <a:xfrm>
            <a:off x="6705600" y="3364992"/>
            <a:ext cx="685800" cy="6858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4b.3" descr="&quot; &quot;"/>
          <p:cNvSpPr>
            <a:spLocks noGrp="1"/>
          </p:cNvSpPr>
          <p:nvPr>
            <p:ph type="pic" sz="quarter" idx="16"/>
          </p:nvPr>
        </p:nvSpPr>
        <p:spPr>
          <a:xfrm>
            <a:off x="6720255" y="4572000"/>
            <a:ext cx="685800" cy="6858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765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27462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444752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841248" y="4350748"/>
            <a:ext cx="5184648" cy="21396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3634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W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179576"/>
            <a:ext cx="10515600" cy="1828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228600" y="3118111"/>
            <a:ext cx="11704320" cy="259689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959352" y="5212080"/>
            <a:ext cx="4645152" cy="10149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4064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432816" y="1444752"/>
            <a:ext cx="3529584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4331208" y="1444752"/>
            <a:ext cx="3529584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8229600" y="1444752"/>
            <a:ext cx="3529584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838200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5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95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347200" y="6553203"/>
            <a:ext cx="2743200" cy="365125"/>
          </a:xfrm>
          <a:prstGeom prst="rect">
            <a:avLst/>
          </a:prstGeo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8563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x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18288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4"/>
          <p:cNvSpPr>
            <a:spLocks noGrp="1"/>
          </p:cNvSpPr>
          <p:nvPr>
            <p:ph sz="half" idx="15"/>
          </p:nvPr>
        </p:nvSpPr>
        <p:spPr>
          <a:xfrm>
            <a:off x="2057400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4096512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6"/>
          <p:cNvSpPr>
            <a:spLocks noGrp="1"/>
          </p:cNvSpPr>
          <p:nvPr>
            <p:ph sz="half" idx="16"/>
          </p:nvPr>
        </p:nvSpPr>
        <p:spPr>
          <a:xfrm>
            <a:off x="6135624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quarter" idx="13"/>
          </p:nvPr>
        </p:nvSpPr>
        <p:spPr>
          <a:xfrm>
            <a:off x="8174736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8"/>
          <p:cNvSpPr>
            <a:spLocks noGrp="1"/>
          </p:cNvSpPr>
          <p:nvPr>
            <p:ph sz="quarter" idx="17"/>
          </p:nvPr>
        </p:nvSpPr>
        <p:spPr>
          <a:xfrm>
            <a:off x="10213848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38200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5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7793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gline Three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3"/>
          <p:cNvSpPr>
            <a:spLocks noGrp="1"/>
          </p:cNvSpPr>
          <p:nvPr>
            <p:ph sz="quarter" idx="15"/>
          </p:nvPr>
        </p:nvSpPr>
        <p:spPr>
          <a:xfrm>
            <a:off x="841248" y="1066800"/>
            <a:ext cx="10515600" cy="457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4"/>
          <p:cNvSpPr>
            <a:spLocks noGrp="1"/>
          </p:cNvSpPr>
          <p:nvPr>
            <p:ph sz="half" idx="1"/>
          </p:nvPr>
        </p:nvSpPr>
        <p:spPr>
          <a:xfrm>
            <a:off x="432816" y="1524000"/>
            <a:ext cx="3529584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4331208" y="1524000"/>
            <a:ext cx="3529584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6"/>
          <p:cNvSpPr>
            <a:spLocks noGrp="1"/>
          </p:cNvSpPr>
          <p:nvPr>
            <p:ph sz="quarter" idx="13"/>
          </p:nvPr>
        </p:nvSpPr>
        <p:spPr>
          <a:xfrm>
            <a:off x="8229600" y="1524000"/>
            <a:ext cx="3529584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838200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5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41711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Blue Source 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41248" y="1371600"/>
            <a:ext cx="7607808" cy="44439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8796528" y="1371600"/>
            <a:ext cx="3026664" cy="4443984"/>
          </a:xfrm>
          <a:pattFill prst="pct25">
            <a:fgClr>
              <a:srgbClr val="CCDDF1"/>
            </a:fgClr>
            <a:bgClr>
              <a:schemeClr val="bg1"/>
            </a:bgClr>
          </a:patt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841248" y="6016752"/>
            <a:ext cx="9528048" cy="54864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050"/>
            </a:lvl1pPr>
            <a:lvl2pPr marL="342892" indent="0">
              <a:buNone/>
              <a:defRPr sz="1050"/>
            </a:lvl2pPr>
            <a:lvl3pPr marL="685783" indent="0">
              <a:buNone/>
              <a:defRPr sz="1050"/>
            </a:lvl3pPr>
            <a:lvl4pPr marL="1028675" indent="0">
              <a:buNone/>
              <a:defRPr sz="1050"/>
            </a:lvl4pPr>
            <a:lvl5pPr marL="1371566" indent="0">
              <a:buNone/>
              <a:defRPr sz="105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3985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Banner Blue 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3"/>
          <p:cNvSpPr>
            <a:spLocks noGrp="1" noChangeAspect="1"/>
          </p:cNvSpPr>
          <p:nvPr>
            <p:ph type="pic" sz="quarter" idx="14"/>
          </p:nvPr>
        </p:nvSpPr>
        <p:spPr>
          <a:xfrm>
            <a:off x="838200" y="1133856"/>
            <a:ext cx="1033272" cy="103327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/>
          </p:nvPr>
        </p:nvSpPr>
        <p:spPr>
          <a:xfrm>
            <a:off x="1981200" y="1115568"/>
            <a:ext cx="9375648" cy="10698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4"/>
          <p:cNvSpPr>
            <a:spLocks noGrp="1"/>
          </p:cNvSpPr>
          <p:nvPr>
            <p:ph sz="half" idx="1"/>
          </p:nvPr>
        </p:nvSpPr>
        <p:spPr>
          <a:xfrm>
            <a:off x="838200" y="2334768"/>
            <a:ext cx="4392168" cy="39136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5376672" y="2334769"/>
            <a:ext cx="6812280" cy="3037060"/>
          </a:xfrm>
          <a:pattFill prst="pct25">
            <a:fgClr>
              <a:srgbClr val="CCDDF1"/>
            </a:fgClr>
            <a:bgClr>
              <a:schemeClr val="bg1"/>
            </a:bgClr>
          </a:patt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6"/>
          <p:cNvSpPr>
            <a:spLocks noGrp="1"/>
          </p:cNvSpPr>
          <p:nvPr>
            <p:ph sz="quarter" idx="15"/>
          </p:nvPr>
        </p:nvSpPr>
        <p:spPr>
          <a:xfrm>
            <a:off x="5376869" y="5521182"/>
            <a:ext cx="4986337" cy="72721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67289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Blue 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1652016" y="1307592"/>
            <a:ext cx="4901184" cy="31272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7434072" y="1344168"/>
            <a:ext cx="4343400" cy="4306824"/>
          </a:xfrm>
          <a:pattFill prst="pct25">
            <a:fgClr>
              <a:srgbClr val="CCDDF1"/>
            </a:fgClr>
            <a:bgClr>
              <a:schemeClr val="bg1"/>
            </a:bgClr>
          </a:patt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841248" y="4486656"/>
            <a:ext cx="6501384" cy="923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6"/>
          <p:cNvSpPr>
            <a:spLocks noGrp="1"/>
          </p:cNvSpPr>
          <p:nvPr>
            <p:ph sz="quarter" idx="15"/>
          </p:nvPr>
        </p:nvSpPr>
        <p:spPr>
          <a:xfrm>
            <a:off x="841248" y="5715000"/>
            <a:ext cx="9528048" cy="640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4698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Blue Three Captio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3"/>
          <p:cNvSpPr>
            <a:spLocks noGrp="1"/>
          </p:cNvSpPr>
          <p:nvPr>
            <p:ph sz="quarter" idx="13"/>
          </p:nvPr>
        </p:nvSpPr>
        <p:spPr>
          <a:xfrm>
            <a:off x="841248" y="1298448"/>
            <a:ext cx="5705856" cy="10698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4"/>
          <p:cNvSpPr>
            <a:spLocks noGrp="1"/>
          </p:cNvSpPr>
          <p:nvPr>
            <p:ph sz="half" idx="1"/>
          </p:nvPr>
        </p:nvSpPr>
        <p:spPr>
          <a:xfrm>
            <a:off x="841248" y="2438400"/>
            <a:ext cx="5705856" cy="2667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838201" y="5105408"/>
            <a:ext cx="5708651" cy="454025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050"/>
            </a:lvl1pPr>
            <a:lvl2pPr marL="342892" indent="0">
              <a:buNone/>
              <a:defRPr sz="1050"/>
            </a:lvl2pPr>
            <a:lvl3pPr marL="685783" indent="0">
              <a:buNone/>
              <a:defRPr sz="1050"/>
            </a:lvl3pPr>
            <a:lvl4pPr marL="1028675" indent="0">
              <a:buNone/>
              <a:defRPr sz="1050"/>
            </a:lvl4pPr>
            <a:lvl5pPr marL="1371566" indent="0">
              <a:buNone/>
              <a:defRPr sz="105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6574536" y="1115568"/>
            <a:ext cx="5513832" cy="4464068"/>
          </a:xfrm>
          <a:pattFill prst="pct25">
            <a:fgClr>
              <a:srgbClr val="CCDDF1"/>
            </a:fgClr>
            <a:bgClr>
              <a:schemeClr val="bg1"/>
            </a:bgClr>
          </a:patt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6"/>
          <p:cNvSpPr>
            <a:spLocks noGrp="1"/>
          </p:cNvSpPr>
          <p:nvPr>
            <p:ph sz="quarter" idx="15"/>
          </p:nvPr>
        </p:nvSpPr>
        <p:spPr>
          <a:xfrm>
            <a:off x="841248" y="5715000"/>
            <a:ext cx="9528048" cy="640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28264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Banner Three Picture Si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Picture Placeholder 3a.1" descr="&quot; &quot;"/>
          <p:cNvSpPr>
            <a:spLocks noGrp="1" noChangeAspect="1"/>
          </p:cNvSpPr>
          <p:nvPr>
            <p:ph type="pic" sz="quarter" idx="17"/>
          </p:nvPr>
        </p:nvSpPr>
        <p:spPr>
          <a:xfrm>
            <a:off x="609600" y="1133856"/>
            <a:ext cx="849965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a.2"/>
          <p:cNvSpPr>
            <a:spLocks noGrp="1"/>
          </p:cNvSpPr>
          <p:nvPr>
            <p:ph type="body" sz="quarter" idx="12"/>
          </p:nvPr>
        </p:nvSpPr>
        <p:spPr>
          <a:xfrm>
            <a:off x="1518136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Picture Placeholder 3b.1" descr="&quot; &quot;"/>
          <p:cNvSpPr>
            <a:spLocks noGrp="1" noChangeAspect="1"/>
          </p:cNvSpPr>
          <p:nvPr>
            <p:ph type="pic" sz="quarter" idx="18"/>
          </p:nvPr>
        </p:nvSpPr>
        <p:spPr>
          <a:xfrm>
            <a:off x="4294166" y="1133856"/>
            <a:ext cx="849967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3b.2"/>
          <p:cNvSpPr>
            <a:spLocks noGrp="1"/>
          </p:cNvSpPr>
          <p:nvPr>
            <p:ph type="body" sz="quarter" idx="13"/>
          </p:nvPr>
        </p:nvSpPr>
        <p:spPr>
          <a:xfrm>
            <a:off x="5210908" y="1114433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Picture Placeholder 3c.1" descr="&quot; &quot;"/>
          <p:cNvSpPr>
            <a:spLocks noGrp="1" noChangeAspect="1"/>
          </p:cNvSpPr>
          <p:nvPr>
            <p:ph type="pic" sz="quarter" idx="19"/>
          </p:nvPr>
        </p:nvSpPr>
        <p:spPr>
          <a:xfrm>
            <a:off x="7981545" y="1133856"/>
            <a:ext cx="849967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c.2"/>
          <p:cNvSpPr>
            <a:spLocks noGrp="1"/>
          </p:cNvSpPr>
          <p:nvPr>
            <p:ph type="body" sz="quarter" idx="14"/>
          </p:nvPr>
        </p:nvSpPr>
        <p:spPr>
          <a:xfrm>
            <a:off x="8891955" y="1114433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41248" y="5562600"/>
            <a:ext cx="9528048" cy="914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5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06249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Banner Two Picture 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Picture Placeholder 3a.1" descr="&quot; &quot;"/>
          <p:cNvSpPr>
            <a:spLocks noGrp="1" noChangeAspect="1"/>
          </p:cNvSpPr>
          <p:nvPr>
            <p:ph type="pic" sz="quarter" idx="17"/>
          </p:nvPr>
        </p:nvSpPr>
        <p:spPr>
          <a:xfrm>
            <a:off x="1606064" y="1133856"/>
            <a:ext cx="849965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a.2"/>
          <p:cNvSpPr>
            <a:spLocks noGrp="1"/>
          </p:cNvSpPr>
          <p:nvPr>
            <p:ph type="body" sz="quarter" idx="12"/>
          </p:nvPr>
        </p:nvSpPr>
        <p:spPr>
          <a:xfrm>
            <a:off x="2514600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Picture Placeholder 3b.1" descr="&quot; &quot;"/>
          <p:cNvSpPr>
            <a:spLocks noGrp="1" noChangeAspect="1"/>
          </p:cNvSpPr>
          <p:nvPr>
            <p:ph type="pic" sz="quarter" idx="18"/>
          </p:nvPr>
        </p:nvSpPr>
        <p:spPr>
          <a:xfrm>
            <a:off x="7008058" y="1133856"/>
            <a:ext cx="849967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3b.2"/>
          <p:cNvSpPr>
            <a:spLocks noGrp="1"/>
          </p:cNvSpPr>
          <p:nvPr>
            <p:ph type="body" sz="quarter" idx="13"/>
          </p:nvPr>
        </p:nvSpPr>
        <p:spPr>
          <a:xfrm>
            <a:off x="7924800" y="1114433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10515600" cy="2743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841248" y="5102352"/>
            <a:ext cx="9528048" cy="10972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33368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Banner Two Picture Si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Picture Placeholder 3a.1" descr="&quot; &quot;"/>
          <p:cNvSpPr>
            <a:spLocks noGrp="1" noChangeAspect="1"/>
          </p:cNvSpPr>
          <p:nvPr>
            <p:ph type="pic" sz="quarter" idx="17"/>
          </p:nvPr>
        </p:nvSpPr>
        <p:spPr>
          <a:xfrm>
            <a:off x="609600" y="1133856"/>
            <a:ext cx="849965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a.2"/>
          <p:cNvSpPr>
            <a:spLocks noGrp="1"/>
          </p:cNvSpPr>
          <p:nvPr>
            <p:ph type="body" sz="quarter" idx="12"/>
          </p:nvPr>
        </p:nvSpPr>
        <p:spPr>
          <a:xfrm>
            <a:off x="1752600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b.2"/>
          <p:cNvSpPr>
            <a:spLocks noGrp="1"/>
          </p:cNvSpPr>
          <p:nvPr>
            <p:ph type="body" sz="quarter" idx="13"/>
          </p:nvPr>
        </p:nvSpPr>
        <p:spPr>
          <a:xfrm>
            <a:off x="4753708" y="1114433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3c.2"/>
          <p:cNvSpPr>
            <a:spLocks noGrp="1"/>
          </p:cNvSpPr>
          <p:nvPr>
            <p:ph type="body" sz="quarter" idx="14"/>
          </p:nvPr>
        </p:nvSpPr>
        <p:spPr>
          <a:xfrm>
            <a:off x="7748955" y="1114433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Picture Placeholder 3c.1" descr="&quot; &quot;"/>
          <p:cNvSpPr>
            <a:spLocks noGrp="1" noChangeAspect="1"/>
          </p:cNvSpPr>
          <p:nvPr>
            <p:ph type="pic" sz="quarter" idx="19"/>
          </p:nvPr>
        </p:nvSpPr>
        <p:spPr>
          <a:xfrm>
            <a:off x="10744205" y="1133856"/>
            <a:ext cx="849967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41248" y="5562600"/>
            <a:ext cx="9528048" cy="914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5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1213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Banner Two Picture Seve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/>
        </p:nvSpPr>
        <p:spPr>
          <a:xfrm>
            <a:off x="1" y="1114249"/>
            <a:ext cx="12192000" cy="1225296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Picture Placeholder 3a.1" descr="&quot; &quot;"/>
          <p:cNvSpPr>
            <a:spLocks noGrp="1" noChangeAspect="1"/>
          </p:cNvSpPr>
          <p:nvPr>
            <p:ph type="pic" sz="quarter" idx="17"/>
          </p:nvPr>
        </p:nvSpPr>
        <p:spPr>
          <a:xfrm>
            <a:off x="381000" y="1133856"/>
            <a:ext cx="849965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a.2"/>
          <p:cNvSpPr>
            <a:spLocks noGrp="1"/>
          </p:cNvSpPr>
          <p:nvPr>
            <p:ph type="body" sz="quarter" idx="12"/>
          </p:nvPr>
        </p:nvSpPr>
        <p:spPr>
          <a:xfrm>
            <a:off x="1464905" y="1115568"/>
            <a:ext cx="2148840" cy="12252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b.2"/>
          <p:cNvSpPr>
            <a:spLocks noGrp="1"/>
          </p:cNvSpPr>
          <p:nvPr>
            <p:ph type="body" sz="quarter" idx="13"/>
          </p:nvPr>
        </p:nvSpPr>
        <p:spPr>
          <a:xfrm>
            <a:off x="3828661" y="1115568"/>
            <a:ext cx="2148840" cy="12252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3c.2"/>
          <p:cNvSpPr>
            <a:spLocks noGrp="1"/>
          </p:cNvSpPr>
          <p:nvPr>
            <p:ph type="body" sz="quarter" idx="14"/>
          </p:nvPr>
        </p:nvSpPr>
        <p:spPr>
          <a:xfrm>
            <a:off x="8519160" y="1114424"/>
            <a:ext cx="2148840" cy="12252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Picture Placeholder 3c.1" descr="&quot; &quot;"/>
          <p:cNvSpPr>
            <a:spLocks noGrp="1" noChangeAspect="1"/>
          </p:cNvSpPr>
          <p:nvPr>
            <p:ph type="pic" sz="quarter" idx="19"/>
          </p:nvPr>
        </p:nvSpPr>
        <p:spPr>
          <a:xfrm>
            <a:off x="10915266" y="1133856"/>
            <a:ext cx="849967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41248" y="5562600"/>
            <a:ext cx="9528048" cy="914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5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0"/>
          </p:nvPr>
        </p:nvSpPr>
        <p:spPr>
          <a:xfrm>
            <a:off x="6172200" y="1115568"/>
            <a:ext cx="2148840" cy="12252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748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347200" y="6569078"/>
            <a:ext cx="2743200" cy="365125"/>
          </a:xfrm>
          <a:prstGeom prst="rect">
            <a:avLst/>
          </a:prstGeo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5725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Banner Si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 Placeholder 3a"/>
          <p:cNvSpPr>
            <a:spLocks noGrp="1"/>
          </p:cNvSpPr>
          <p:nvPr>
            <p:ph type="body" sz="quarter" idx="12"/>
          </p:nvPr>
        </p:nvSpPr>
        <p:spPr>
          <a:xfrm>
            <a:off x="1084383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b"/>
          <p:cNvSpPr>
            <a:spLocks noGrp="1"/>
          </p:cNvSpPr>
          <p:nvPr>
            <p:ph type="body" sz="quarter" idx="13"/>
          </p:nvPr>
        </p:nvSpPr>
        <p:spPr>
          <a:xfrm>
            <a:off x="4777155" y="1114433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3c"/>
          <p:cNvSpPr>
            <a:spLocks noGrp="1"/>
          </p:cNvSpPr>
          <p:nvPr>
            <p:ph type="body" sz="quarter" idx="14"/>
          </p:nvPr>
        </p:nvSpPr>
        <p:spPr>
          <a:xfrm>
            <a:off x="8458200" y="1114433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41248" y="5562600"/>
            <a:ext cx="9528048" cy="914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5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47014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Banner Fiv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 Placeholder 3a"/>
          <p:cNvSpPr>
            <a:spLocks noGrp="1"/>
          </p:cNvSpPr>
          <p:nvPr>
            <p:ph type="body" sz="quarter" idx="12"/>
          </p:nvPr>
        </p:nvSpPr>
        <p:spPr>
          <a:xfrm>
            <a:off x="1084383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b"/>
          <p:cNvSpPr>
            <a:spLocks noGrp="1"/>
          </p:cNvSpPr>
          <p:nvPr>
            <p:ph type="body" sz="quarter" idx="13"/>
          </p:nvPr>
        </p:nvSpPr>
        <p:spPr>
          <a:xfrm>
            <a:off x="4777155" y="1114433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3c"/>
          <p:cNvSpPr>
            <a:spLocks noGrp="1"/>
          </p:cNvSpPr>
          <p:nvPr>
            <p:ph type="body" sz="quarter" idx="14"/>
          </p:nvPr>
        </p:nvSpPr>
        <p:spPr>
          <a:xfrm>
            <a:off x="8458200" y="1114433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42958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657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99335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nner Fiv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3a"/>
          <p:cNvSpPr>
            <a:spLocks noGrp="1"/>
          </p:cNvSpPr>
          <p:nvPr>
            <p:ph type="body" sz="quarter" idx="12"/>
          </p:nvPr>
        </p:nvSpPr>
        <p:spPr>
          <a:xfrm>
            <a:off x="1084383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b"/>
          <p:cNvSpPr>
            <a:spLocks noGrp="1"/>
          </p:cNvSpPr>
          <p:nvPr>
            <p:ph type="body" sz="quarter" idx="13"/>
          </p:nvPr>
        </p:nvSpPr>
        <p:spPr>
          <a:xfrm>
            <a:off x="4777155" y="1114433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3c"/>
          <p:cNvSpPr>
            <a:spLocks noGrp="1"/>
          </p:cNvSpPr>
          <p:nvPr>
            <p:ph type="body" sz="quarter" idx="14"/>
          </p:nvPr>
        </p:nvSpPr>
        <p:spPr>
          <a:xfrm>
            <a:off x="8458200" y="1114433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42958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657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47428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3"/>
          <p:cNvSpPr>
            <a:spLocks noGrp="1"/>
          </p:cNvSpPr>
          <p:nvPr>
            <p:ph type="body" idx="1"/>
          </p:nvPr>
        </p:nvSpPr>
        <p:spPr>
          <a:xfrm>
            <a:off x="839789" y="1371600"/>
            <a:ext cx="5157787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650" b="0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195512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371600"/>
            <a:ext cx="5183188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650" b="0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quarter" idx="4"/>
          </p:nvPr>
        </p:nvSpPr>
        <p:spPr>
          <a:xfrm>
            <a:off x="6172203" y="2195512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76149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69848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16967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86392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50">
                <a:solidFill>
                  <a:srgbClr val="0F4D7B"/>
                </a:solidFill>
              </a:defRPr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lnSpc>
                <a:spcPct val="100000"/>
              </a:lnSpc>
              <a:spcBef>
                <a:spcPts val="285"/>
              </a:spcBef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06890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5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3"/>
          <p:cNvSpPr>
            <a:spLocks noGrp="1" noChangeAspect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73333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698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444752"/>
            <a:ext cx="10515600" cy="4351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2142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667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347200" y="6553203"/>
            <a:ext cx="2743200" cy="365125"/>
          </a:xfrm>
          <a:prstGeom prst="rect">
            <a:avLst/>
          </a:prstGeo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-10922" y="6627168"/>
            <a:ext cx="114681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HRSA. Ryan White HIV/AIDS Program Services Report (RSR) 2018. Does not include AIDS Drug Assistance Program data.</a:t>
            </a:r>
          </a:p>
        </p:txBody>
      </p:sp>
    </p:spTree>
    <p:extLst>
      <p:ext uri="{BB962C8B-B14F-4D97-AF65-F5344CB8AC3E}">
        <p14:creationId xmlns:p14="http://schemas.microsoft.com/office/powerpoint/2010/main" val="206766699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>
            <a:spLocks noGrp="1"/>
          </p:cNvSpPr>
          <p:nvPr>
            <p:ph type="ctrTitle"/>
          </p:nvPr>
        </p:nvSpPr>
        <p:spPr>
          <a:xfrm>
            <a:off x="841248" y="1600200"/>
            <a:ext cx="10515600" cy="2706624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3"/>
          <p:cNvSpPr>
            <a:spLocks noGrp="1"/>
          </p:cNvSpPr>
          <p:nvPr>
            <p:ph type="subTitle" idx="1"/>
          </p:nvPr>
        </p:nvSpPr>
        <p:spPr>
          <a:xfrm>
            <a:off x="841248" y="4544568"/>
            <a:ext cx="10515600" cy="1399032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rgbClr val="8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55668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wo Ba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" descr="Logo: HRSA. Health Resources &amp; Services Administration.&#10;&#10;Vision: Healthy Communities, Healthy People">
            <a:extLst>
              <a:ext uri="{FF2B5EF4-FFF2-40B4-BE49-F238E27FC236}">
                <a16:creationId xmlns:a16="http://schemas.microsoft.com/office/drawing/2014/main" id="{59B87ACB-63D1-7145-B55B-0A5815BD19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2"/>
          <p:cNvSpPr>
            <a:spLocks noGrp="1"/>
          </p:cNvSpPr>
          <p:nvPr>
            <p:ph type="ctrTitle"/>
          </p:nvPr>
        </p:nvSpPr>
        <p:spPr>
          <a:xfrm>
            <a:off x="841248" y="1899138"/>
            <a:ext cx="10515600" cy="256032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3"/>
          <p:cNvSpPr>
            <a:spLocks noGrp="1"/>
          </p:cNvSpPr>
          <p:nvPr>
            <p:ph type="subTitle" idx="1"/>
          </p:nvPr>
        </p:nvSpPr>
        <p:spPr>
          <a:xfrm>
            <a:off x="914400" y="4498848"/>
            <a:ext cx="105156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rgbClr val="8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79872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1124712"/>
            <a:ext cx="10515600" cy="238658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3602736"/>
            <a:ext cx="10515600" cy="1655064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rgbClr val="0F4D7B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960432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3"/>
          <p:cNvSpPr>
            <a:spLocks noGrp="1"/>
          </p:cNvSpPr>
          <p:nvPr>
            <p:ph type="body" sz="quarter" idx="13" hasCustomPrompt="1"/>
          </p:nvPr>
        </p:nvSpPr>
        <p:spPr>
          <a:xfrm rot="-5400000">
            <a:off x="-579120" y="2819399"/>
            <a:ext cx="4206240" cy="1828800"/>
          </a:xfrm>
        </p:spPr>
        <p:txBody>
          <a:bodyPr>
            <a:normAutofit/>
          </a:bodyPr>
          <a:lstStyle>
            <a:lvl1pPr marL="0" indent="0">
              <a:buNone/>
              <a:defRPr sz="8800" b="1">
                <a:solidFill>
                  <a:srgbClr val="800000"/>
                </a:solidFill>
              </a:defRPr>
            </a:lvl1pPr>
          </a:lstStyle>
          <a:p>
            <a:pPr lvl="0"/>
            <a:r>
              <a:rPr lang="en-US" sz="8800" b="1" dirty="0"/>
              <a:t>AGENDA</a:t>
            </a:r>
            <a:endParaRPr lang="en-US" dirty="0"/>
          </a:p>
        </p:txBody>
      </p:sp>
      <p:cxnSp>
        <p:nvCxnSpPr>
          <p:cNvPr id="9" name="Straight Connector 3" descr="&quot; &quot;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2080846" y="1409699"/>
            <a:ext cx="0" cy="464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4"/>
          <p:cNvSpPr>
            <a:spLocks noGrp="1"/>
          </p:cNvSpPr>
          <p:nvPr>
            <p:ph idx="1"/>
          </p:nvPr>
        </p:nvSpPr>
        <p:spPr>
          <a:xfrm>
            <a:off x="2502408" y="1447800"/>
            <a:ext cx="8686800" cy="5029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03271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52336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RSA Go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" descr="&quot; &quot;">
            <a:extLst>
              <a:ext uri="{FF2B5EF4-FFF2-40B4-BE49-F238E27FC236}">
                <a16:creationId xmlns:a16="http://schemas.microsoft.com/office/drawing/2014/main" id="{C6402E67-A38A-48B6-9551-9DFB20412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358449" y="1470674"/>
            <a:ext cx="9454896" cy="685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7432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1" descr="&quot; &quot;">
            <a:extLst>
              <a:ext uri="{FF2B5EF4-FFF2-40B4-BE49-F238E27FC236}">
                <a16:creationId xmlns:a16="http://schemas.microsoft.com/office/drawing/2014/main" id="{D867B8F6-DAA1-714D-9DDF-440B2E7C498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7" b="14540"/>
          <a:stretch/>
        </p:blipFill>
        <p:spPr>
          <a:xfrm>
            <a:off x="1504437" y="1535598"/>
            <a:ext cx="665743" cy="598621"/>
          </a:xfrm>
          <a:prstGeom prst="rect">
            <a:avLst/>
          </a:prstGeom>
        </p:spPr>
      </p:pic>
      <p:sp>
        <p:nvSpPr>
          <p:cNvPr id="10" name="Content Placeholder 1"/>
          <p:cNvSpPr>
            <a:spLocks noGrp="1"/>
          </p:cNvSpPr>
          <p:nvPr>
            <p:ph sz="quarter" idx="13"/>
          </p:nvPr>
        </p:nvSpPr>
        <p:spPr>
          <a:xfrm>
            <a:off x="2281218" y="16002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4" name="Group 1" descr="&quot; &quot;"/>
          <p:cNvGrpSpPr/>
          <p:nvPr/>
        </p:nvGrpSpPr>
        <p:grpSpPr>
          <a:xfrm>
            <a:off x="3782988" y="1672425"/>
            <a:ext cx="672206" cy="309317"/>
            <a:chOff x="3782988" y="1672425"/>
            <a:chExt cx="672206" cy="309317"/>
          </a:xfrm>
        </p:grpSpPr>
        <p:sp>
          <p:nvSpPr>
            <p:cNvPr id="12" name="Right Arrow 1" descr="&quot; &quot;">
              <a:extLst>
                <a:ext uri="{FF2B5EF4-FFF2-40B4-BE49-F238E27FC236}">
                  <a16:creationId xmlns:a16="http://schemas.microsoft.com/office/drawing/2014/main" id="{78375FE7-DB1C-E944-85D7-C0D27FB65F51}"/>
                </a:ext>
              </a:extLst>
            </p:cNvPr>
            <p:cNvSpPr/>
            <p:nvPr/>
          </p:nvSpPr>
          <p:spPr>
            <a:xfrm>
              <a:off x="3782988" y="1672425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" descr="&quot; &quot;">
              <a:extLst>
                <a:ext uri="{FF2B5EF4-FFF2-40B4-BE49-F238E27FC236}">
                  <a16:creationId xmlns:a16="http://schemas.microsoft.com/office/drawing/2014/main" id="{E374D2A4-8AF2-4EF3-9230-FEA6CAF5C5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>
              <a:off x="3796826" y="1801632"/>
              <a:ext cx="65836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 Placeholder 1"/>
          <p:cNvSpPr>
            <a:spLocks noGrp="1"/>
          </p:cNvSpPr>
          <p:nvPr>
            <p:ph type="body" sz="quarter" idx="18"/>
          </p:nvPr>
        </p:nvSpPr>
        <p:spPr>
          <a:xfrm>
            <a:off x="4574301" y="147218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Box 2" descr="&quot; &quot;">
            <a:extLst>
              <a:ext uri="{FF2B5EF4-FFF2-40B4-BE49-F238E27FC236}">
                <a16:creationId xmlns:a16="http://schemas.microsoft.com/office/drawing/2014/main" id="{4B4CD2B3-0C35-4CA5-9C22-D20E1D1848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358447" y="2386584"/>
            <a:ext cx="9454896" cy="685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7432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2" descr="&quot; &quot;">
            <a:extLst>
              <a:ext uri="{FF2B5EF4-FFF2-40B4-BE49-F238E27FC236}">
                <a16:creationId xmlns:a16="http://schemas.microsoft.com/office/drawing/2014/main" id="{251983AE-FDD8-D54B-895D-78E3810E9A3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27" b="16215"/>
          <a:stretch/>
        </p:blipFill>
        <p:spPr>
          <a:xfrm>
            <a:off x="1410302" y="2421393"/>
            <a:ext cx="848701" cy="668420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>
            <p:ph sz="quarter" idx="14"/>
          </p:nvPr>
        </p:nvSpPr>
        <p:spPr>
          <a:xfrm>
            <a:off x="2286000" y="25146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5" name="Group 2" descr="&quot; &quot;"/>
          <p:cNvGrpSpPr/>
          <p:nvPr/>
        </p:nvGrpSpPr>
        <p:grpSpPr>
          <a:xfrm>
            <a:off x="3781816" y="2580898"/>
            <a:ext cx="668737" cy="309317"/>
            <a:chOff x="3781816" y="2580898"/>
            <a:chExt cx="668737" cy="309317"/>
          </a:xfrm>
        </p:grpSpPr>
        <p:sp>
          <p:nvSpPr>
            <p:cNvPr id="18" name="Right Arrow 2" descr="&quot; &quot;">
              <a:extLst>
                <a:ext uri="{FF2B5EF4-FFF2-40B4-BE49-F238E27FC236}">
                  <a16:creationId xmlns:a16="http://schemas.microsoft.com/office/drawing/2014/main" id="{FB22A8FF-B6D6-EF48-957E-1C6C265C0E6A}"/>
                </a:ext>
              </a:extLst>
            </p:cNvPr>
            <p:cNvSpPr/>
            <p:nvPr/>
          </p:nvSpPr>
          <p:spPr>
            <a:xfrm>
              <a:off x="3781816" y="2580898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2" descr="&quot; &quot;">
              <a:extLst>
                <a:ext uri="{FF2B5EF4-FFF2-40B4-BE49-F238E27FC236}">
                  <a16:creationId xmlns:a16="http://schemas.microsoft.com/office/drawing/2014/main" id="{06DDA596-35B1-4B19-8917-80773EB6E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>
              <a:off x="3794760" y="2730619"/>
              <a:ext cx="655793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4574301" y="238658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Box 3" descr="&quot; &quot;">
            <a:extLst>
              <a:ext uri="{FF2B5EF4-FFF2-40B4-BE49-F238E27FC236}">
                <a16:creationId xmlns:a16="http://schemas.microsoft.com/office/drawing/2014/main" id="{60B3EAF8-E8EC-4858-8A8B-E56502F720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358449" y="3300984"/>
            <a:ext cx="9451426" cy="685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7432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Picture 3" descr="&quot; &quot;">
            <a:extLst>
              <a:ext uri="{FF2B5EF4-FFF2-40B4-BE49-F238E27FC236}">
                <a16:creationId xmlns:a16="http://schemas.microsoft.com/office/drawing/2014/main" id="{0C1C26A6-6D39-AA4C-91F2-A6B15313B4D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347"/>
          <a:stretch/>
        </p:blipFill>
        <p:spPr>
          <a:xfrm>
            <a:off x="1373852" y="3224268"/>
            <a:ext cx="948727" cy="717739"/>
          </a:xfrm>
          <a:prstGeom prst="rect">
            <a:avLst/>
          </a:prstGeom>
        </p:spPr>
      </p:pic>
      <p:sp>
        <p:nvSpPr>
          <p:cNvPr id="22" name="Content Placeholder 3"/>
          <p:cNvSpPr>
            <a:spLocks noGrp="1"/>
          </p:cNvSpPr>
          <p:nvPr>
            <p:ph sz="quarter" idx="15"/>
          </p:nvPr>
        </p:nvSpPr>
        <p:spPr>
          <a:xfrm>
            <a:off x="2286000" y="34290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40" name="Group 3" descr="&quot; &quot;"/>
          <p:cNvGrpSpPr/>
          <p:nvPr/>
        </p:nvGrpSpPr>
        <p:grpSpPr>
          <a:xfrm>
            <a:off x="3782988" y="3481001"/>
            <a:ext cx="672206" cy="309317"/>
            <a:chOff x="3782988" y="3481001"/>
            <a:chExt cx="672206" cy="309317"/>
          </a:xfrm>
        </p:grpSpPr>
        <p:sp>
          <p:nvSpPr>
            <p:cNvPr id="24" name="Right Arrow 3" descr="&quot; &quot;">
              <a:extLst>
                <a:ext uri="{FF2B5EF4-FFF2-40B4-BE49-F238E27FC236}">
                  <a16:creationId xmlns:a16="http://schemas.microsoft.com/office/drawing/2014/main" id="{1913B0D4-773F-E345-9779-302C302A9DB4}"/>
                </a:ext>
              </a:extLst>
            </p:cNvPr>
            <p:cNvSpPr/>
            <p:nvPr/>
          </p:nvSpPr>
          <p:spPr>
            <a:xfrm>
              <a:off x="3782988" y="3481001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3" descr="&quot; &quot;">
              <a:extLst>
                <a:ext uri="{FF2B5EF4-FFF2-40B4-BE49-F238E27FC236}">
                  <a16:creationId xmlns:a16="http://schemas.microsoft.com/office/drawing/2014/main" id="{E0C063F0-B581-43F0-B7A2-53C3ECA97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>
              <a:off x="3796826" y="3619035"/>
              <a:ext cx="65836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4574301" y="329882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TextBox 4" descr="&quot; &quot;">
            <a:extLst>
              <a:ext uri="{FF2B5EF4-FFF2-40B4-BE49-F238E27FC236}">
                <a16:creationId xmlns:a16="http://schemas.microsoft.com/office/drawing/2014/main" id="{85EF0527-BE10-49F7-A277-F3642E27F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358447" y="4215384"/>
            <a:ext cx="9454896" cy="685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7432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7" name="Picture 4" descr="&quot; &quot;">
            <a:extLst>
              <a:ext uri="{FF2B5EF4-FFF2-40B4-BE49-F238E27FC236}">
                <a16:creationId xmlns:a16="http://schemas.microsoft.com/office/drawing/2014/main" id="{C09885F3-74CC-4C4E-9968-3750ABA8418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56"/>
          <a:stretch/>
        </p:blipFill>
        <p:spPr>
          <a:xfrm>
            <a:off x="1459821" y="4218554"/>
            <a:ext cx="779503" cy="658246"/>
          </a:xfrm>
          <a:prstGeom prst="rect">
            <a:avLst/>
          </a:prstGeom>
        </p:spPr>
      </p:pic>
      <p:sp>
        <p:nvSpPr>
          <p:cNvPr id="28" name="Content Placeholder 4"/>
          <p:cNvSpPr>
            <a:spLocks noGrp="1"/>
          </p:cNvSpPr>
          <p:nvPr>
            <p:ph sz="quarter" idx="16"/>
          </p:nvPr>
        </p:nvSpPr>
        <p:spPr>
          <a:xfrm>
            <a:off x="2286000" y="43434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41" name="Group 4" descr="&quot; &quot;"/>
          <p:cNvGrpSpPr/>
          <p:nvPr/>
        </p:nvGrpSpPr>
        <p:grpSpPr>
          <a:xfrm>
            <a:off x="3780692" y="4398460"/>
            <a:ext cx="674502" cy="309317"/>
            <a:chOff x="3780692" y="4398460"/>
            <a:chExt cx="674502" cy="309317"/>
          </a:xfrm>
        </p:grpSpPr>
        <p:sp>
          <p:nvSpPr>
            <p:cNvPr id="30" name="Right Arrow 4" descr="&quot; &quot;">
              <a:extLst>
                <a:ext uri="{FF2B5EF4-FFF2-40B4-BE49-F238E27FC236}">
                  <a16:creationId xmlns:a16="http://schemas.microsoft.com/office/drawing/2014/main" id="{CB4042CC-3526-E345-A0B0-EC60879BC64D}"/>
                </a:ext>
              </a:extLst>
            </p:cNvPr>
            <p:cNvSpPr/>
            <p:nvPr/>
          </p:nvSpPr>
          <p:spPr>
            <a:xfrm>
              <a:off x="3780692" y="4398460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Arrow Connector 4" descr="&quot; &quot;">
              <a:extLst>
                <a:ext uri="{FF2B5EF4-FFF2-40B4-BE49-F238E27FC236}">
                  <a16:creationId xmlns:a16="http://schemas.microsoft.com/office/drawing/2014/main" id="{8CF7B626-BFAE-4657-80B6-D8FBC78B5C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>
              <a:off x="3796826" y="4541806"/>
              <a:ext cx="65836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574301" y="421538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2" name="TextBox 5" descr="&quot; &quot;">
            <a:extLst>
              <a:ext uri="{FF2B5EF4-FFF2-40B4-BE49-F238E27FC236}">
                <a16:creationId xmlns:a16="http://schemas.microsoft.com/office/drawing/2014/main" id="{43532CC2-D793-46EC-B5F4-56F124E6A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358450" y="5129784"/>
            <a:ext cx="9451425" cy="68711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7432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3" name="Picture 5" descr="&quot; &quot;">
            <a:extLst>
              <a:ext uri="{FF2B5EF4-FFF2-40B4-BE49-F238E27FC236}">
                <a16:creationId xmlns:a16="http://schemas.microsoft.com/office/drawing/2014/main" id="{42EEB4FA-EC18-374F-8CE6-BB5F8A87DB8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35"/>
          <a:stretch/>
        </p:blipFill>
        <p:spPr>
          <a:xfrm>
            <a:off x="1469629" y="5149334"/>
            <a:ext cx="727859" cy="618420"/>
          </a:xfrm>
          <a:prstGeom prst="rect">
            <a:avLst/>
          </a:prstGeom>
        </p:spPr>
      </p:pic>
      <p:sp>
        <p:nvSpPr>
          <p:cNvPr id="34" name="Content Placeholder 5"/>
          <p:cNvSpPr>
            <a:spLocks noGrp="1"/>
          </p:cNvSpPr>
          <p:nvPr>
            <p:ph sz="quarter" idx="17"/>
          </p:nvPr>
        </p:nvSpPr>
        <p:spPr>
          <a:xfrm>
            <a:off x="2286000" y="52578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42" name="Group 5"/>
          <p:cNvGrpSpPr/>
          <p:nvPr/>
        </p:nvGrpSpPr>
        <p:grpSpPr>
          <a:xfrm>
            <a:off x="3781860" y="5329483"/>
            <a:ext cx="674502" cy="309317"/>
            <a:chOff x="3781860" y="5329483"/>
            <a:chExt cx="674502" cy="309317"/>
          </a:xfrm>
        </p:grpSpPr>
        <p:sp>
          <p:nvSpPr>
            <p:cNvPr id="36" name="Right Arrow 5" descr="&quot; &quot;">
              <a:extLst>
                <a:ext uri="{FF2B5EF4-FFF2-40B4-BE49-F238E27FC236}">
                  <a16:creationId xmlns:a16="http://schemas.microsoft.com/office/drawing/2014/main" id="{8345FEEA-C542-9B4E-AEF3-3D5CEF9197FC}"/>
                </a:ext>
              </a:extLst>
            </p:cNvPr>
            <p:cNvSpPr/>
            <p:nvPr/>
          </p:nvSpPr>
          <p:spPr>
            <a:xfrm>
              <a:off x="3781860" y="5329483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Arrow Connector 5" descr="&quot; &quot;">
              <a:extLst>
                <a:ext uri="{FF2B5EF4-FFF2-40B4-BE49-F238E27FC236}">
                  <a16:creationId xmlns:a16="http://schemas.microsoft.com/office/drawing/2014/main" id="{F06050F9-7E34-4E90-85F1-ADA3F727F5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>
              <a:off x="3797994" y="5463258"/>
              <a:ext cx="65836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4574301" y="512978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03935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41248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76200" y="6567324"/>
            <a:ext cx="860107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HRSA. Ryan White HIV/AIDS Program Data Report (RSR) 2021. Does not include AIDS Drug Assistance Program data.</a:t>
            </a:r>
          </a:p>
        </p:txBody>
      </p:sp>
    </p:spTree>
    <p:extLst>
      <p:ext uri="{BB962C8B-B14F-4D97-AF65-F5344CB8AC3E}">
        <p14:creationId xmlns:p14="http://schemas.microsoft.com/office/powerpoint/2010/main" val="71308564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Wide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/>
          <p:cNvSpPr>
            <a:spLocks noGrp="1"/>
          </p:cNvSpPr>
          <p:nvPr>
            <p:ph sz="quarter" idx="14"/>
          </p:nvPr>
        </p:nvSpPr>
        <p:spPr>
          <a:xfrm>
            <a:off x="838200" y="1115568"/>
            <a:ext cx="10515600" cy="68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4"/>
          <p:cNvSpPr>
            <a:spLocks noGrp="1"/>
          </p:cNvSpPr>
          <p:nvPr>
            <p:ph idx="1"/>
          </p:nvPr>
        </p:nvSpPr>
        <p:spPr>
          <a:xfrm>
            <a:off x="838200" y="1828800"/>
            <a:ext cx="10515600" cy="3970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841248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4642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444752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90233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444752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841248" y="6016752"/>
            <a:ext cx="9528048" cy="54864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spcBef>
                <a:spcPts val="0"/>
              </a:spcBef>
              <a:buNone/>
              <a:defRPr sz="1400"/>
            </a:lvl2pPr>
            <a:lvl3pPr marL="914400" indent="0">
              <a:spcBef>
                <a:spcPts val="0"/>
              </a:spcBef>
              <a:buNone/>
              <a:defRPr sz="1400"/>
            </a:lvl3pPr>
            <a:lvl4pPr marL="1371600" indent="0">
              <a:spcBef>
                <a:spcPts val="0"/>
              </a:spcBef>
              <a:buNone/>
              <a:defRPr sz="1400"/>
            </a:lvl4pPr>
            <a:lvl5pPr marL="1828800" indent="0">
              <a:spcBef>
                <a:spcPts val="0"/>
              </a:spcBef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563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347200" y="6553203"/>
            <a:ext cx="2743200" cy="365125"/>
          </a:xfrm>
          <a:prstGeom prst="rect">
            <a:avLst/>
          </a:prstGeo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27003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W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10515600" cy="32552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838200" y="4700016"/>
            <a:ext cx="10515600" cy="12252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85900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and One Conten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4352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3"/>
          </p:nvPr>
        </p:nvSpPr>
        <p:spPr>
          <a:xfrm>
            <a:off x="6172200" y="1444752"/>
            <a:ext cx="5184648" cy="5486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2133600"/>
            <a:ext cx="5181600" cy="3662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73128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 One Conten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4352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3"/>
          </p:nvPr>
        </p:nvSpPr>
        <p:spPr>
          <a:xfrm>
            <a:off x="6172200" y="1444752"/>
            <a:ext cx="5184648" cy="5486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2133600"/>
            <a:ext cx="5181600" cy="3662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838200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84535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Titled Content 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726948" y="1252537"/>
            <a:ext cx="4572000" cy="457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3a"/>
          <p:cNvSpPr>
            <a:spLocks noGrp="1"/>
          </p:cNvSpPr>
          <p:nvPr>
            <p:ph sz="quarter" idx="17"/>
          </p:nvPr>
        </p:nvSpPr>
        <p:spPr>
          <a:xfrm>
            <a:off x="841248" y="1895474"/>
            <a:ext cx="4343400" cy="4352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quarter" idx="13"/>
          </p:nvPr>
        </p:nvSpPr>
        <p:spPr>
          <a:xfrm>
            <a:off x="6705600" y="1262428"/>
            <a:ext cx="4572000" cy="457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a"/>
          <p:cNvSpPr>
            <a:spLocks noGrp="1"/>
          </p:cNvSpPr>
          <p:nvPr>
            <p:ph sz="half" idx="2"/>
          </p:nvPr>
        </p:nvSpPr>
        <p:spPr>
          <a:xfrm>
            <a:off x="7616952" y="1895854"/>
            <a:ext cx="3660648" cy="39514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4b.1" descr="&quot; &quot;"/>
          <p:cNvSpPr>
            <a:spLocks noGrp="1"/>
          </p:cNvSpPr>
          <p:nvPr>
            <p:ph type="pic" sz="quarter" idx="14"/>
          </p:nvPr>
        </p:nvSpPr>
        <p:spPr>
          <a:xfrm>
            <a:off x="6705600" y="2157984"/>
            <a:ext cx="685800" cy="6858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4b.2" descr="&quot; &quot;"/>
          <p:cNvSpPr>
            <a:spLocks noGrp="1"/>
          </p:cNvSpPr>
          <p:nvPr>
            <p:ph type="pic" sz="quarter" idx="15"/>
          </p:nvPr>
        </p:nvSpPr>
        <p:spPr>
          <a:xfrm>
            <a:off x="6705600" y="3364992"/>
            <a:ext cx="685800" cy="6858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4b.3" descr="&quot; &quot;"/>
          <p:cNvSpPr>
            <a:spLocks noGrp="1"/>
          </p:cNvSpPr>
          <p:nvPr>
            <p:ph type="pic" sz="quarter" idx="16"/>
          </p:nvPr>
        </p:nvSpPr>
        <p:spPr>
          <a:xfrm>
            <a:off x="6720254" y="4572000"/>
            <a:ext cx="685800" cy="6858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00447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27462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444752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841248" y="4350748"/>
            <a:ext cx="5184648" cy="21396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21914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W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179576"/>
            <a:ext cx="10515600" cy="1828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228600" y="3118103"/>
            <a:ext cx="11704320" cy="259689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959352" y="5212080"/>
            <a:ext cx="4645152" cy="10149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44380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432816" y="1444752"/>
            <a:ext cx="3529584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4331208" y="1444752"/>
            <a:ext cx="3529584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8229600" y="1444752"/>
            <a:ext cx="3529584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838200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08935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x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18288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4"/>
          <p:cNvSpPr>
            <a:spLocks noGrp="1"/>
          </p:cNvSpPr>
          <p:nvPr>
            <p:ph sz="half" idx="15"/>
          </p:nvPr>
        </p:nvSpPr>
        <p:spPr>
          <a:xfrm>
            <a:off x="2057400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4096512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6"/>
          <p:cNvSpPr>
            <a:spLocks noGrp="1"/>
          </p:cNvSpPr>
          <p:nvPr>
            <p:ph sz="half" idx="16"/>
          </p:nvPr>
        </p:nvSpPr>
        <p:spPr>
          <a:xfrm>
            <a:off x="6135624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quarter" idx="13"/>
          </p:nvPr>
        </p:nvSpPr>
        <p:spPr>
          <a:xfrm>
            <a:off x="8174736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8"/>
          <p:cNvSpPr>
            <a:spLocks noGrp="1"/>
          </p:cNvSpPr>
          <p:nvPr>
            <p:ph sz="quarter" idx="17"/>
          </p:nvPr>
        </p:nvSpPr>
        <p:spPr>
          <a:xfrm>
            <a:off x="10213848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38200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20454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gline Three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3"/>
          <p:cNvSpPr>
            <a:spLocks noGrp="1"/>
          </p:cNvSpPr>
          <p:nvPr>
            <p:ph sz="quarter" idx="15"/>
          </p:nvPr>
        </p:nvSpPr>
        <p:spPr>
          <a:xfrm>
            <a:off x="841248" y="1066800"/>
            <a:ext cx="10515600" cy="457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4"/>
          <p:cNvSpPr>
            <a:spLocks noGrp="1"/>
          </p:cNvSpPr>
          <p:nvPr>
            <p:ph sz="half" idx="1"/>
          </p:nvPr>
        </p:nvSpPr>
        <p:spPr>
          <a:xfrm>
            <a:off x="432816" y="1524000"/>
            <a:ext cx="3529584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4331208" y="1524000"/>
            <a:ext cx="3529584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6"/>
          <p:cNvSpPr>
            <a:spLocks noGrp="1"/>
          </p:cNvSpPr>
          <p:nvPr>
            <p:ph sz="quarter" idx="13"/>
          </p:nvPr>
        </p:nvSpPr>
        <p:spPr>
          <a:xfrm>
            <a:off x="8229600" y="1524000"/>
            <a:ext cx="3529584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838200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23648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Blue Source 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41248" y="1371600"/>
            <a:ext cx="7607808" cy="44439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8796528" y="1371600"/>
            <a:ext cx="3026664" cy="4443984"/>
          </a:xfrm>
          <a:pattFill prst="pct25">
            <a:fgClr>
              <a:srgbClr val="CCDDF1"/>
            </a:fgClr>
            <a:bgClr>
              <a:schemeClr val="bg1"/>
            </a:bgClr>
          </a:patt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841248" y="6016752"/>
            <a:ext cx="9528048" cy="54864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604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347200" y="6553203"/>
            <a:ext cx="2743200" cy="365125"/>
          </a:xfrm>
          <a:prstGeom prst="rect">
            <a:avLst/>
          </a:prstGeo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47941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Banner Blue 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3"/>
          <p:cNvSpPr>
            <a:spLocks noGrp="1" noChangeAspect="1"/>
          </p:cNvSpPr>
          <p:nvPr>
            <p:ph type="pic" sz="quarter" idx="14"/>
          </p:nvPr>
        </p:nvSpPr>
        <p:spPr>
          <a:xfrm>
            <a:off x="838200" y="1133856"/>
            <a:ext cx="1033272" cy="103327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/>
          </p:nvPr>
        </p:nvSpPr>
        <p:spPr>
          <a:xfrm>
            <a:off x="1981200" y="1115568"/>
            <a:ext cx="9375648" cy="10698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4"/>
          <p:cNvSpPr>
            <a:spLocks noGrp="1"/>
          </p:cNvSpPr>
          <p:nvPr>
            <p:ph sz="half" idx="1"/>
          </p:nvPr>
        </p:nvSpPr>
        <p:spPr>
          <a:xfrm>
            <a:off x="838200" y="2334768"/>
            <a:ext cx="4392168" cy="39136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5376672" y="2334769"/>
            <a:ext cx="6812280" cy="3037060"/>
          </a:xfrm>
          <a:pattFill prst="pct25">
            <a:fgClr>
              <a:srgbClr val="CCDDF1"/>
            </a:fgClr>
            <a:bgClr>
              <a:schemeClr val="bg1"/>
            </a:bgClr>
          </a:patt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6"/>
          <p:cNvSpPr>
            <a:spLocks noGrp="1"/>
          </p:cNvSpPr>
          <p:nvPr>
            <p:ph sz="quarter" idx="15"/>
          </p:nvPr>
        </p:nvSpPr>
        <p:spPr>
          <a:xfrm>
            <a:off x="5376863" y="5521182"/>
            <a:ext cx="4986337" cy="72721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9809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Blue 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1652016" y="1307592"/>
            <a:ext cx="4901184" cy="31272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7434072" y="1344168"/>
            <a:ext cx="4343400" cy="4306824"/>
          </a:xfrm>
          <a:pattFill prst="pct25">
            <a:fgClr>
              <a:srgbClr val="CCDDF1"/>
            </a:fgClr>
            <a:bgClr>
              <a:schemeClr val="bg1"/>
            </a:bgClr>
          </a:patt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841248" y="4486656"/>
            <a:ext cx="6501384" cy="923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6"/>
          <p:cNvSpPr>
            <a:spLocks noGrp="1"/>
          </p:cNvSpPr>
          <p:nvPr>
            <p:ph sz="quarter" idx="15"/>
          </p:nvPr>
        </p:nvSpPr>
        <p:spPr>
          <a:xfrm>
            <a:off x="841248" y="5715000"/>
            <a:ext cx="9528048" cy="640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22158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Blue Three Captio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3"/>
          <p:cNvSpPr>
            <a:spLocks noGrp="1"/>
          </p:cNvSpPr>
          <p:nvPr>
            <p:ph sz="quarter" idx="13"/>
          </p:nvPr>
        </p:nvSpPr>
        <p:spPr>
          <a:xfrm>
            <a:off x="841248" y="1298448"/>
            <a:ext cx="5705856" cy="10698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4"/>
          <p:cNvSpPr>
            <a:spLocks noGrp="1"/>
          </p:cNvSpPr>
          <p:nvPr>
            <p:ph sz="half" idx="1"/>
          </p:nvPr>
        </p:nvSpPr>
        <p:spPr>
          <a:xfrm>
            <a:off x="841248" y="2438400"/>
            <a:ext cx="5705856" cy="2667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838200" y="5105400"/>
            <a:ext cx="5708650" cy="454025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6574536" y="1115568"/>
            <a:ext cx="5513832" cy="4464068"/>
          </a:xfrm>
          <a:pattFill prst="pct25">
            <a:fgClr>
              <a:srgbClr val="CCDDF1"/>
            </a:fgClr>
            <a:bgClr>
              <a:schemeClr val="bg1"/>
            </a:bgClr>
          </a:patt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6"/>
          <p:cNvSpPr>
            <a:spLocks noGrp="1"/>
          </p:cNvSpPr>
          <p:nvPr>
            <p:ph sz="quarter" idx="15"/>
          </p:nvPr>
        </p:nvSpPr>
        <p:spPr>
          <a:xfrm>
            <a:off x="841248" y="5715000"/>
            <a:ext cx="9528048" cy="640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63959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Banner Three Picture Si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Picture Placeholder 3a.1" descr="&quot; &quot;"/>
          <p:cNvSpPr>
            <a:spLocks noGrp="1" noChangeAspect="1"/>
          </p:cNvSpPr>
          <p:nvPr>
            <p:ph type="pic" sz="quarter" idx="17"/>
          </p:nvPr>
        </p:nvSpPr>
        <p:spPr>
          <a:xfrm>
            <a:off x="609599" y="1133856"/>
            <a:ext cx="849965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a.2"/>
          <p:cNvSpPr>
            <a:spLocks noGrp="1"/>
          </p:cNvSpPr>
          <p:nvPr>
            <p:ph type="body" sz="quarter" idx="12"/>
          </p:nvPr>
        </p:nvSpPr>
        <p:spPr>
          <a:xfrm>
            <a:off x="1518136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Picture Placeholder 3b.1" descr="&quot; &quot;"/>
          <p:cNvSpPr>
            <a:spLocks noGrp="1" noChangeAspect="1"/>
          </p:cNvSpPr>
          <p:nvPr>
            <p:ph type="pic" sz="quarter" idx="18"/>
          </p:nvPr>
        </p:nvSpPr>
        <p:spPr>
          <a:xfrm>
            <a:off x="4294162" y="1133856"/>
            <a:ext cx="849966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3b.2"/>
          <p:cNvSpPr>
            <a:spLocks noGrp="1"/>
          </p:cNvSpPr>
          <p:nvPr>
            <p:ph type="body" sz="quarter" idx="13"/>
          </p:nvPr>
        </p:nvSpPr>
        <p:spPr>
          <a:xfrm>
            <a:off x="5210908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Picture Placeholder 3c.1" descr="&quot; &quot;"/>
          <p:cNvSpPr>
            <a:spLocks noGrp="1" noChangeAspect="1"/>
          </p:cNvSpPr>
          <p:nvPr>
            <p:ph type="pic" sz="quarter" idx="19"/>
          </p:nvPr>
        </p:nvSpPr>
        <p:spPr>
          <a:xfrm>
            <a:off x="7981540" y="1133856"/>
            <a:ext cx="849966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c.2"/>
          <p:cNvSpPr>
            <a:spLocks noGrp="1"/>
          </p:cNvSpPr>
          <p:nvPr>
            <p:ph type="body" sz="quarter" idx="14"/>
          </p:nvPr>
        </p:nvSpPr>
        <p:spPr>
          <a:xfrm>
            <a:off x="8891954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41248" y="5562600"/>
            <a:ext cx="9528048" cy="914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5516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Banner Two Picture 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Picture Placeholder 3a.1" descr="&quot; &quot;"/>
          <p:cNvSpPr>
            <a:spLocks noGrp="1" noChangeAspect="1"/>
          </p:cNvSpPr>
          <p:nvPr>
            <p:ph type="pic" sz="quarter" idx="17"/>
          </p:nvPr>
        </p:nvSpPr>
        <p:spPr>
          <a:xfrm>
            <a:off x="1606063" y="1133856"/>
            <a:ext cx="849965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a.2"/>
          <p:cNvSpPr>
            <a:spLocks noGrp="1"/>
          </p:cNvSpPr>
          <p:nvPr>
            <p:ph type="body" sz="quarter" idx="12"/>
          </p:nvPr>
        </p:nvSpPr>
        <p:spPr>
          <a:xfrm>
            <a:off x="2514600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Picture Placeholder 3b.1" descr="&quot; &quot;"/>
          <p:cNvSpPr>
            <a:spLocks noGrp="1" noChangeAspect="1"/>
          </p:cNvSpPr>
          <p:nvPr>
            <p:ph type="pic" sz="quarter" idx="18"/>
          </p:nvPr>
        </p:nvSpPr>
        <p:spPr>
          <a:xfrm>
            <a:off x="7008054" y="1133856"/>
            <a:ext cx="849966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3b.2"/>
          <p:cNvSpPr>
            <a:spLocks noGrp="1"/>
          </p:cNvSpPr>
          <p:nvPr>
            <p:ph type="body" sz="quarter" idx="13"/>
          </p:nvPr>
        </p:nvSpPr>
        <p:spPr>
          <a:xfrm>
            <a:off x="7924800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10515600" cy="2743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841248" y="5102352"/>
            <a:ext cx="9528048" cy="10972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0771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Banner Two Picture Si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Picture Placeholder 3a.1" descr="&quot; &quot;"/>
          <p:cNvSpPr>
            <a:spLocks noGrp="1" noChangeAspect="1"/>
          </p:cNvSpPr>
          <p:nvPr>
            <p:ph type="pic" sz="quarter" idx="17"/>
          </p:nvPr>
        </p:nvSpPr>
        <p:spPr>
          <a:xfrm>
            <a:off x="609599" y="1133856"/>
            <a:ext cx="849965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a.2"/>
          <p:cNvSpPr>
            <a:spLocks noGrp="1"/>
          </p:cNvSpPr>
          <p:nvPr>
            <p:ph type="body" sz="quarter" idx="12"/>
          </p:nvPr>
        </p:nvSpPr>
        <p:spPr>
          <a:xfrm>
            <a:off x="1752600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b.2"/>
          <p:cNvSpPr>
            <a:spLocks noGrp="1"/>
          </p:cNvSpPr>
          <p:nvPr>
            <p:ph type="body" sz="quarter" idx="13"/>
          </p:nvPr>
        </p:nvSpPr>
        <p:spPr>
          <a:xfrm>
            <a:off x="4753708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3c.2"/>
          <p:cNvSpPr>
            <a:spLocks noGrp="1"/>
          </p:cNvSpPr>
          <p:nvPr>
            <p:ph type="body" sz="quarter" idx="14"/>
          </p:nvPr>
        </p:nvSpPr>
        <p:spPr>
          <a:xfrm>
            <a:off x="7748954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Picture Placeholder 3c.1" descr="&quot; &quot;"/>
          <p:cNvSpPr>
            <a:spLocks noGrp="1" noChangeAspect="1"/>
          </p:cNvSpPr>
          <p:nvPr>
            <p:ph type="pic" sz="quarter" idx="19"/>
          </p:nvPr>
        </p:nvSpPr>
        <p:spPr>
          <a:xfrm>
            <a:off x="10744200" y="1133856"/>
            <a:ext cx="849966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41248" y="5562600"/>
            <a:ext cx="9528048" cy="914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42250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Banner Two Picture Seve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/>
        </p:nvSpPr>
        <p:spPr>
          <a:xfrm>
            <a:off x="1" y="1114249"/>
            <a:ext cx="12192000" cy="1225296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Picture Placeholder 3a.1" descr="&quot; &quot;"/>
          <p:cNvSpPr>
            <a:spLocks noGrp="1" noChangeAspect="1"/>
          </p:cNvSpPr>
          <p:nvPr>
            <p:ph type="pic" sz="quarter" idx="17"/>
          </p:nvPr>
        </p:nvSpPr>
        <p:spPr>
          <a:xfrm>
            <a:off x="381000" y="1133856"/>
            <a:ext cx="849965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a.2"/>
          <p:cNvSpPr>
            <a:spLocks noGrp="1"/>
          </p:cNvSpPr>
          <p:nvPr>
            <p:ph type="body" sz="quarter" idx="12"/>
          </p:nvPr>
        </p:nvSpPr>
        <p:spPr>
          <a:xfrm>
            <a:off x="1464905" y="1115568"/>
            <a:ext cx="2148840" cy="12252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b.2"/>
          <p:cNvSpPr>
            <a:spLocks noGrp="1"/>
          </p:cNvSpPr>
          <p:nvPr>
            <p:ph type="body" sz="quarter" idx="13"/>
          </p:nvPr>
        </p:nvSpPr>
        <p:spPr>
          <a:xfrm>
            <a:off x="3828661" y="1115568"/>
            <a:ext cx="2148840" cy="12252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3c.2"/>
          <p:cNvSpPr>
            <a:spLocks noGrp="1"/>
          </p:cNvSpPr>
          <p:nvPr>
            <p:ph type="body" sz="quarter" idx="14"/>
          </p:nvPr>
        </p:nvSpPr>
        <p:spPr>
          <a:xfrm>
            <a:off x="8519160" y="1114424"/>
            <a:ext cx="2148840" cy="12252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Picture Placeholder 3c.1" descr="&quot; &quot;"/>
          <p:cNvSpPr>
            <a:spLocks noGrp="1" noChangeAspect="1"/>
          </p:cNvSpPr>
          <p:nvPr>
            <p:ph type="pic" sz="quarter" idx="19"/>
          </p:nvPr>
        </p:nvSpPr>
        <p:spPr>
          <a:xfrm>
            <a:off x="10915261" y="1133856"/>
            <a:ext cx="849966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41248" y="5562600"/>
            <a:ext cx="9528048" cy="914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0"/>
          </p:nvPr>
        </p:nvSpPr>
        <p:spPr>
          <a:xfrm>
            <a:off x="6172200" y="1115568"/>
            <a:ext cx="2148840" cy="12252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46142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Banner Si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 Placeholder 3a"/>
          <p:cNvSpPr>
            <a:spLocks noGrp="1"/>
          </p:cNvSpPr>
          <p:nvPr>
            <p:ph type="body" sz="quarter" idx="12"/>
          </p:nvPr>
        </p:nvSpPr>
        <p:spPr>
          <a:xfrm>
            <a:off x="1084382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b"/>
          <p:cNvSpPr>
            <a:spLocks noGrp="1"/>
          </p:cNvSpPr>
          <p:nvPr>
            <p:ph type="body" sz="quarter" idx="13"/>
          </p:nvPr>
        </p:nvSpPr>
        <p:spPr>
          <a:xfrm>
            <a:off x="4777154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3c"/>
          <p:cNvSpPr>
            <a:spLocks noGrp="1"/>
          </p:cNvSpPr>
          <p:nvPr>
            <p:ph type="body" sz="quarter" idx="14"/>
          </p:nvPr>
        </p:nvSpPr>
        <p:spPr>
          <a:xfrm>
            <a:off x="8458200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41248" y="5562600"/>
            <a:ext cx="9528048" cy="914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49202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Banner Fiv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 Placeholder 3a"/>
          <p:cNvSpPr>
            <a:spLocks noGrp="1"/>
          </p:cNvSpPr>
          <p:nvPr>
            <p:ph type="body" sz="quarter" idx="12"/>
          </p:nvPr>
        </p:nvSpPr>
        <p:spPr>
          <a:xfrm>
            <a:off x="1084382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b"/>
          <p:cNvSpPr>
            <a:spLocks noGrp="1"/>
          </p:cNvSpPr>
          <p:nvPr>
            <p:ph type="body" sz="quarter" idx="13"/>
          </p:nvPr>
        </p:nvSpPr>
        <p:spPr>
          <a:xfrm>
            <a:off x="4777154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3c"/>
          <p:cNvSpPr>
            <a:spLocks noGrp="1"/>
          </p:cNvSpPr>
          <p:nvPr>
            <p:ph type="body" sz="quarter" idx="14"/>
          </p:nvPr>
        </p:nvSpPr>
        <p:spPr>
          <a:xfrm>
            <a:off x="8458200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42958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657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08188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nner Fiv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3a"/>
          <p:cNvSpPr>
            <a:spLocks noGrp="1"/>
          </p:cNvSpPr>
          <p:nvPr>
            <p:ph type="body" sz="quarter" idx="12"/>
          </p:nvPr>
        </p:nvSpPr>
        <p:spPr>
          <a:xfrm>
            <a:off x="1084382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b"/>
          <p:cNvSpPr>
            <a:spLocks noGrp="1"/>
          </p:cNvSpPr>
          <p:nvPr>
            <p:ph type="body" sz="quarter" idx="13"/>
          </p:nvPr>
        </p:nvSpPr>
        <p:spPr>
          <a:xfrm>
            <a:off x="4777154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3c"/>
          <p:cNvSpPr>
            <a:spLocks noGrp="1"/>
          </p:cNvSpPr>
          <p:nvPr>
            <p:ph type="body" sz="quarter" idx="14"/>
          </p:nvPr>
        </p:nvSpPr>
        <p:spPr>
          <a:xfrm>
            <a:off x="8458200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42958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657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824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347200" y="6553203"/>
            <a:ext cx="2743200" cy="365125"/>
          </a:xfrm>
          <a:prstGeom prst="rect">
            <a:avLst/>
          </a:prstGeo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1821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3"/>
          <p:cNvSpPr>
            <a:spLocks noGrp="1"/>
          </p:cNvSpPr>
          <p:nvPr>
            <p:ph type="body" idx="1"/>
          </p:nvPr>
        </p:nvSpPr>
        <p:spPr>
          <a:xfrm>
            <a:off x="839788" y="1371600"/>
            <a:ext cx="5157787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195512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quarter" idx="4"/>
          </p:nvPr>
        </p:nvSpPr>
        <p:spPr>
          <a:xfrm>
            <a:off x="6172200" y="2195512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54248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69848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38758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52417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00">
                <a:solidFill>
                  <a:srgbClr val="0F4D7B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lnSpc>
                <a:spcPct val="100000"/>
              </a:lnSpc>
              <a:spcBef>
                <a:spcPts val="380"/>
              </a:spcBef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53622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3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60918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698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444752"/>
            <a:ext cx="10515600" cy="4351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19352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00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35.xml"/><Relationship Id="rId18" Type="http://schemas.openxmlformats.org/officeDocument/2006/relationships/slideLayout" Target="../slideLayouts/slideLayout40.xml"/><Relationship Id="rId26" Type="http://schemas.openxmlformats.org/officeDocument/2006/relationships/slideLayout" Target="../slideLayouts/slideLayout48.xml"/><Relationship Id="rId39" Type="http://schemas.openxmlformats.org/officeDocument/2006/relationships/image" Target="../media/image4.tiff"/><Relationship Id="rId21" Type="http://schemas.openxmlformats.org/officeDocument/2006/relationships/slideLayout" Target="../slideLayouts/slideLayout43.xml"/><Relationship Id="rId34" Type="http://schemas.openxmlformats.org/officeDocument/2006/relationships/slideLayout" Target="../slideLayouts/slideLayout56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5" Type="http://schemas.openxmlformats.org/officeDocument/2006/relationships/slideLayout" Target="../slideLayouts/slideLayout47.xml"/><Relationship Id="rId33" Type="http://schemas.openxmlformats.org/officeDocument/2006/relationships/slideLayout" Target="../slideLayouts/slideLayout55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42.xml"/><Relationship Id="rId29" Type="http://schemas.openxmlformats.org/officeDocument/2006/relationships/slideLayout" Target="../slideLayouts/slideLayout51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24" Type="http://schemas.openxmlformats.org/officeDocument/2006/relationships/slideLayout" Target="../slideLayouts/slideLayout46.xml"/><Relationship Id="rId32" Type="http://schemas.openxmlformats.org/officeDocument/2006/relationships/slideLayout" Target="../slideLayouts/slideLayout54.xml"/><Relationship Id="rId37" Type="http://schemas.openxmlformats.org/officeDocument/2006/relationships/slideLayout" Target="../slideLayouts/slideLayout59.xml"/><Relationship Id="rId40" Type="http://schemas.openxmlformats.org/officeDocument/2006/relationships/image" Target="../media/image5.png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23" Type="http://schemas.openxmlformats.org/officeDocument/2006/relationships/slideLayout" Target="../slideLayouts/slideLayout45.xml"/><Relationship Id="rId28" Type="http://schemas.openxmlformats.org/officeDocument/2006/relationships/slideLayout" Target="../slideLayouts/slideLayout50.xml"/><Relationship Id="rId36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32.xml"/><Relationship Id="rId19" Type="http://schemas.openxmlformats.org/officeDocument/2006/relationships/slideLayout" Target="../slideLayouts/slideLayout41.xml"/><Relationship Id="rId31" Type="http://schemas.openxmlformats.org/officeDocument/2006/relationships/slideLayout" Target="../slideLayouts/slideLayout53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Relationship Id="rId22" Type="http://schemas.openxmlformats.org/officeDocument/2006/relationships/slideLayout" Target="../slideLayouts/slideLayout44.xml"/><Relationship Id="rId27" Type="http://schemas.openxmlformats.org/officeDocument/2006/relationships/slideLayout" Target="../slideLayouts/slideLayout49.xml"/><Relationship Id="rId30" Type="http://schemas.openxmlformats.org/officeDocument/2006/relationships/slideLayout" Target="../slideLayouts/slideLayout52.xml"/><Relationship Id="rId35" Type="http://schemas.openxmlformats.org/officeDocument/2006/relationships/slideLayout" Target="../slideLayouts/slideLayout57.xml"/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72.xml"/><Relationship Id="rId18" Type="http://schemas.openxmlformats.org/officeDocument/2006/relationships/slideLayout" Target="../slideLayouts/slideLayout77.xml"/><Relationship Id="rId26" Type="http://schemas.openxmlformats.org/officeDocument/2006/relationships/slideLayout" Target="../slideLayouts/slideLayout85.xml"/><Relationship Id="rId39" Type="http://schemas.openxmlformats.org/officeDocument/2006/relationships/image" Target="../media/image4.tiff"/><Relationship Id="rId21" Type="http://schemas.openxmlformats.org/officeDocument/2006/relationships/slideLayout" Target="../slideLayouts/slideLayout80.xml"/><Relationship Id="rId34" Type="http://schemas.openxmlformats.org/officeDocument/2006/relationships/slideLayout" Target="../slideLayouts/slideLayout93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17" Type="http://schemas.openxmlformats.org/officeDocument/2006/relationships/slideLayout" Target="../slideLayouts/slideLayout76.xml"/><Relationship Id="rId25" Type="http://schemas.openxmlformats.org/officeDocument/2006/relationships/slideLayout" Target="../slideLayouts/slideLayout84.xml"/><Relationship Id="rId33" Type="http://schemas.openxmlformats.org/officeDocument/2006/relationships/slideLayout" Target="../slideLayouts/slideLayout92.xml"/><Relationship Id="rId38" Type="http://schemas.openxmlformats.org/officeDocument/2006/relationships/theme" Target="../theme/theme4.xml"/><Relationship Id="rId2" Type="http://schemas.openxmlformats.org/officeDocument/2006/relationships/slideLayout" Target="../slideLayouts/slideLayout61.xml"/><Relationship Id="rId16" Type="http://schemas.openxmlformats.org/officeDocument/2006/relationships/slideLayout" Target="../slideLayouts/slideLayout75.xml"/><Relationship Id="rId20" Type="http://schemas.openxmlformats.org/officeDocument/2006/relationships/slideLayout" Target="../slideLayouts/slideLayout79.xml"/><Relationship Id="rId29" Type="http://schemas.openxmlformats.org/officeDocument/2006/relationships/slideLayout" Target="../slideLayouts/slideLayout88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24" Type="http://schemas.openxmlformats.org/officeDocument/2006/relationships/slideLayout" Target="../slideLayouts/slideLayout83.xml"/><Relationship Id="rId32" Type="http://schemas.openxmlformats.org/officeDocument/2006/relationships/slideLayout" Target="../slideLayouts/slideLayout91.xml"/><Relationship Id="rId37" Type="http://schemas.openxmlformats.org/officeDocument/2006/relationships/slideLayout" Target="../slideLayouts/slideLayout96.xml"/><Relationship Id="rId40" Type="http://schemas.openxmlformats.org/officeDocument/2006/relationships/image" Target="../media/image12.jpg"/><Relationship Id="rId5" Type="http://schemas.openxmlformats.org/officeDocument/2006/relationships/slideLayout" Target="../slideLayouts/slideLayout64.xml"/><Relationship Id="rId15" Type="http://schemas.openxmlformats.org/officeDocument/2006/relationships/slideLayout" Target="../slideLayouts/slideLayout74.xml"/><Relationship Id="rId23" Type="http://schemas.openxmlformats.org/officeDocument/2006/relationships/slideLayout" Target="../slideLayouts/slideLayout82.xml"/><Relationship Id="rId28" Type="http://schemas.openxmlformats.org/officeDocument/2006/relationships/slideLayout" Target="../slideLayouts/slideLayout87.xml"/><Relationship Id="rId36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69.xml"/><Relationship Id="rId19" Type="http://schemas.openxmlformats.org/officeDocument/2006/relationships/slideLayout" Target="../slideLayouts/slideLayout78.xml"/><Relationship Id="rId31" Type="http://schemas.openxmlformats.org/officeDocument/2006/relationships/slideLayout" Target="../slideLayouts/slideLayout90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slideLayout" Target="../slideLayouts/slideLayout73.xml"/><Relationship Id="rId22" Type="http://schemas.openxmlformats.org/officeDocument/2006/relationships/slideLayout" Target="../slideLayouts/slideLayout81.xml"/><Relationship Id="rId27" Type="http://schemas.openxmlformats.org/officeDocument/2006/relationships/slideLayout" Target="../slideLayouts/slideLayout86.xml"/><Relationship Id="rId30" Type="http://schemas.openxmlformats.org/officeDocument/2006/relationships/slideLayout" Target="../slideLayouts/slideLayout89.xml"/><Relationship Id="rId35" Type="http://schemas.openxmlformats.org/officeDocument/2006/relationships/slideLayout" Target="../slideLayouts/slideLayout94.xml"/><Relationship Id="rId8" Type="http://schemas.openxmlformats.org/officeDocument/2006/relationships/slideLayout" Target="../slideLayouts/slideLayout67.xml"/><Relationship Id="rId3" Type="http://schemas.openxmlformats.org/officeDocument/2006/relationships/slideLayout" Target="../slideLayouts/slideLayout6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362203"/>
            <a:ext cx="10515600" cy="3367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117600" y="6553200"/>
            <a:ext cx="8753856" cy="0"/>
          </a:xfrm>
          <a:prstGeom prst="line">
            <a:avLst/>
          </a:prstGeom>
          <a:ln w="190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rgbClr val="0F4D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729292"/>
            <a:ext cx="1200148" cy="9001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729" y="6119096"/>
            <a:ext cx="2145672" cy="43410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347201" y="655320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429ED7D3-FBF0-4A14-AC97-B6BAAAA9ECD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13547" y="6553200"/>
            <a:ext cx="9855200" cy="0"/>
          </a:xfrm>
          <a:prstGeom prst="line">
            <a:avLst/>
          </a:prstGeom>
          <a:ln w="190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rgbClr val="0F4D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6800" y="6156590"/>
            <a:ext cx="2133600" cy="43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29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kern="1200" dirty="0">
          <a:solidFill>
            <a:srgbClr val="0F4D7B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b="1" kern="1200">
          <a:solidFill>
            <a:srgbClr val="0F4D7B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101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69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4475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3" descr="Logo:  Department of Health &amp; Human Services. USA."/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69866"/>
            <a:ext cx="707136" cy="70713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4" descr="&quot; &quot;"/>
          <p:cNvCxnSpPr/>
          <p:nvPr/>
        </p:nvCxnSpPr>
        <p:spPr>
          <a:xfrm flipV="1">
            <a:off x="838200" y="6355813"/>
            <a:ext cx="9525000" cy="545"/>
          </a:xfrm>
          <a:prstGeom prst="line">
            <a:avLst/>
          </a:prstGeom>
          <a:ln w="190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5" title="Ryan White &amp; Global HIV/AIDS Program"/>
          <p:cNvPicPr>
            <a:picLocks noChangeAspect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05" y="5991296"/>
            <a:ext cx="1463111" cy="39468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6" descr="&quot; &quot;"/>
          <p:cNvSpPr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rgbClr val="0F4D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9272016" y="6490444"/>
            <a:ext cx="2743200" cy="384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AC38D48C-20BE-40D5-BBF2-392FF9026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132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  <p:sldLayoutId id="2147483726" r:id="rId18"/>
    <p:sldLayoutId id="2147483727" r:id="rId19"/>
    <p:sldLayoutId id="2147483728" r:id="rId20"/>
    <p:sldLayoutId id="2147483729" r:id="rId21"/>
    <p:sldLayoutId id="2147483730" r:id="rId22"/>
    <p:sldLayoutId id="2147483731" r:id="rId23"/>
    <p:sldLayoutId id="2147483732" r:id="rId24"/>
    <p:sldLayoutId id="2147483733" r:id="rId25"/>
    <p:sldLayoutId id="2147483734" r:id="rId26"/>
    <p:sldLayoutId id="2147483735" r:id="rId27"/>
    <p:sldLayoutId id="2147483736" r:id="rId28"/>
    <p:sldLayoutId id="2147483737" r:id="rId29"/>
    <p:sldLayoutId id="2147483738" r:id="rId30"/>
    <p:sldLayoutId id="2147483739" r:id="rId31"/>
    <p:sldLayoutId id="2147483740" r:id="rId32"/>
    <p:sldLayoutId id="2147483741" r:id="rId33"/>
    <p:sldLayoutId id="2147483742" r:id="rId34"/>
    <p:sldLayoutId id="2147483743" r:id="rId35"/>
    <p:sldLayoutId id="2147483744" r:id="rId36"/>
    <p:sldLayoutId id="2147483745" r:id="rId37"/>
  </p:sldLayoutIdLst>
  <p:hf hdr="0" ftr="0" dt="0"/>
  <p:txStyles>
    <p:titleStyle>
      <a:lvl1pPr algn="l" defTabSz="685783" rtl="0" eaLnBrk="1" latinLnBrk="0" hangingPunct="1">
        <a:lnSpc>
          <a:spcPct val="100000"/>
        </a:lnSpc>
        <a:spcBef>
          <a:spcPct val="0"/>
        </a:spcBef>
        <a:buNone/>
        <a:defRPr sz="3000" b="1" kern="1200">
          <a:solidFill>
            <a:srgbClr val="0F4D7B"/>
          </a:solidFill>
          <a:latin typeface="+mn-lt"/>
          <a:ea typeface="+mj-ea"/>
          <a:cs typeface="+mj-cs"/>
        </a:defRPr>
      </a:lvl1pPr>
    </p:titleStyle>
    <p:bodyStyle>
      <a:lvl1pPr marL="260597" indent="-260597" algn="l" defTabSz="685783" rtl="0" eaLnBrk="1" latinLnBrk="0" hangingPunct="1">
        <a:lnSpc>
          <a:spcPct val="100000"/>
        </a:lnSpc>
        <a:spcBef>
          <a:spcPts val="396"/>
        </a:spcBef>
        <a:buClr>
          <a:srgbClr val="0F4D7B"/>
        </a:buClr>
        <a:buSzPct val="125000"/>
        <a:buFont typeface="Arial" panose="020B0604020202020204" pitchFamily="34" charset="0"/>
        <a:buChar char="•"/>
        <a:defRPr sz="1650" kern="1200">
          <a:solidFill>
            <a:srgbClr val="0F4D7B"/>
          </a:solidFill>
          <a:latin typeface="+mn-lt"/>
          <a:ea typeface="+mn-ea"/>
          <a:cs typeface="+mn-cs"/>
        </a:defRPr>
      </a:lvl1pPr>
      <a:lvl2pPr marL="555484" indent="-212593" algn="l" defTabSz="685783" rtl="0" eaLnBrk="1" latinLnBrk="0" hangingPunct="1">
        <a:lnSpc>
          <a:spcPct val="100000"/>
        </a:lnSpc>
        <a:spcBef>
          <a:spcPts val="360"/>
        </a:spcBef>
        <a:buClr>
          <a:srgbClr val="0F4D7B"/>
        </a:buClr>
        <a:buFont typeface="Wingdings" panose="05000000000000000000" pitchFamily="2" charset="2"/>
        <a:buChar char="§"/>
        <a:defRPr sz="1500" kern="1200">
          <a:solidFill>
            <a:srgbClr val="0F4D7B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324"/>
        </a:spcBef>
        <a:buClr>
          <a:srgbClr val="0F4D7B"/>
        </a:buClr>
        <a:buFont typeface="Wingdings" panose="05000000000000000000" pitchFamily="2" charset="2"/>
        <a:buChar char="ü"/>
        <a:defRPr sz="1350" kern="1200">
          <a:solidFill>
            <a:srgbClr val="0F4D7B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300"/>
        </a:spcBef>
        <a:buClr>
          <a:srgbClr val="0F4D7B"/>
        </a:buClr>
        <a:buSzPct val="100000"/>
        <a:buFont typeface="Courier New" panose="02070309020205020404" pitchFamily="49" charset="0"/>
        <a:buChar char="o"/>
        <a:defRPr sz="1200" kern="1200">
          <a:solidFill>
            <a:srgbClr val="0F4D7B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285"/>
        </a:spcBef>
        <a:buClr>
          <a:srgbClr val="0F4D7B"/>
        </a:buClr>
        <a:buFont typeface="Wingdings" panose="05000000000000000000" pitchFamily="2" charset="2"/>
        <a:buChar char="Ø"/>
        <a:defRPr sz="1050" kern="1200">
          <a:solidFill>
            <a:srgbClr val="0F4D7B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69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4475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3" descr="Logo:  Department of Health &amp; Human Services. USA."/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69866"/>
            <a:ext cx="707136" cy="70713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4" descr="&quot; &quot;"/>
          <p:cNvCxnSpPr/>
          <p:nvPr/>
        </p:nvCxnSpPr>
        <p:spPr>
          <a:xfrm flipV="1">
            <a:off x="838200" y="6355805"/>
            <a:ext cx="9525000" cy="545"/>
          </a:xfrm>
          <a:prstGeom prst="line">
            <a:avLst/>
          </a:prstGeom>
          <a:ln w="190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5"/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3" y="5991296"/>
            <a:ext cx="1360965" cy="39468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6" descr="&quot; &quot;"/>
          <p:cNvSpPr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rgbClr val="0F4D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9272016" y="6490444"/>
            <a:ext cx="2743200" cy="384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1"/>
                </a:solidFill>
              </a:defRPr>
            </a:lvl1pPr>
          </a:lstStyle>
          <a:p>
            <a:fld id="{429ED7D3-FBF0-4A14-AC97-B6BAAAA9EC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88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  <p:sldLayoutId id="2147483773" r:id="rId15"/>
    <p:sldLayoutId id="2147483774" r:id="rId16"/>
    <p:sldLayoutId id="2147483775" r:id="rId17"/>
    <p:sldLayoutId id="2147483776" r:id="rId18"/>
    <p:sldLayoutId id="2147483777" r:id="rId19"/>
    <p:sldLayoutId id="2147483778" r:id="rId20"/>
    <p:sldLayoutId id="2147483779" r:id="rId21"/>
    <p:sldLayoutId id="2147483780" r:id="rId22"/>
    <p:sldLayoutId id="2147483781" r:id="rId23"/>
    <p:sldLayoutId id="2147483782" r:id="rId24"/>
    <p:sldLayoutId id="2147483783" r:id="rId25"/>
    <p:sldLayoutId id="2147483784" r:id="rId26"/>
    <p:sldLayoutId id="2147483785" r:id="rId27"/>
    <p:sldLayoutId id="2147483786" r:id="rId28"/>
    <p:sldLayoutId id="2147483787" r:id="rId29"/>
    <p:sldLayoutId id="2147483788" r:id="rId30"/>
    <p:sldLayoutId id="2147483789" r:id="rId31"/>
    <p:sldLayoutId id="2147483790" r:id="rId32"/>
    <p:sldLayoutId id="2147483791" r:id="rId33"/>
    <p:sldLayoutId id="2147483792" r:id="rId34"/>
    <p:sldLayoutId id="2147483793" r:id="rId35"/>
    <p:sldLayoutId id="2147483794" r:id="rId36"/>
    <p:sldLayoutId id="2147483795" r:id="rId37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kern="1200">
          <a:solidFill>
            <a:srgbClr val="0F4D7B"/>
          </a:solidFill>
          <a:latin typeface="+mn-lt"/>
          <a:ea typeface="+mj-ea"/>
          <a:cs typeface="+mj-cs"/>
        </a:defRPr>
      </a:lvl1pPr>
    </p:titleStyle>
    <p:bodyStyle>
      <a:lvl1pPr marL="347472" indent="-347472" algn="l" defTabSz="914400" rtl="0" eaLnBrk="1" latinLnBrk="0" hangingPunct="1">
        <a:lnSpc>
          <a:spcPct val="100000"/>
        </a:lnSpc>
        <a:spcBef>
          <a:spcPts val="528"/>
        </a:spcBef>
        <a:buClr>
          <a:srgbClr val="0F4D7B"/>
        </a:buClr>
        <a:buSzPct val="125000"/>
        <a:buFont typeface="Arial" panose="020B0604020202020204" pitchFamily="34" charset="0"/>
        <a:buChar char="•"/>
        <a:defRPr sz="2200" kern="1200">
          <a:solidFill>
            <a:srgbClr val="0F4D7B"/>
          </a:solidFill>
          <a:latin typeface="+mn-lt"/>
          <a:ea typeface="+mn-ea"/>
          <a:cs typeface="+mn-cs"/>
        </a:defRPr>
      </a:lvl1pPr>
      <a:lvl2pPr marL="740664" indent="-283464" algn="l" defTabSz="914400" rtl="0" eaLnBrk="1" latinLnBrk="0" hangingPunct="1">
        <a:lnSpc>
          <a:spcPct val="100000"/>
        </a:lnSpc>
        <a:spcBef>
          <a:spcPts val="480"/>
        </a:spcBef>
        <a:buClr>
          <a:srgbClr val="0F4D7B"/>
        </a:buClr>
        <a:buFont typeface="Wingdings" panose="05000000000000000000" pitchFamily="2" charset="2"/>
        <a:buChar char="§"/>
        <a:defRPr sz="2000" kern="1200">
          <a:solidFill>
            <a:srgbClr val="0F4D7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432"/>
        </a:spcBef>
        <a:buClr>
          <a:srgbClr val="0F4D7B"/>
        </a:buClr>
        <a:buFont typeface="Wingdings" panose="05000000000000000000" pitchFamily="2" charset="2"/>
        <a:buChar char="ü"/>
        <a:defRPr sz="1800" kern="1200">
          <a:solidFill>
            <a:srgbClr val="0F4D7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400"/>
        </a:spcBef>
        <a:buClr>
          <a:srgbClr val="0F4D7B"/>
        </a:buClr>
        <a:buSzPct val="100000"/>
        <a:buFont typeface="Courier New" panose="02070309020205020404" pitchFamily="49" charset="0"/>
        <a:buChar char="o"/>
        <a:defRPr sz="1600" kern="1200">
          <a:solidFill>
            <a:srgbClr val="0F4D7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380"/>
        </a:spcBef>
        <a:buClr>
          <a:srgbClr val="0F4D7B"/>
        </a:buClr>
        <a:buFont typeface="Wingdings" panose="05000000000000000000" pitchFamily="2" charset="2"/>
        <a:buChar char="Ø"/>
        <a:defRPr sz="1400" kern="1200">
          <a:solidFill>
            <a:srgbClr val="0F4D7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Logo: HRSA. Health Resources &amp; Services Administration.&#10;&#10;Vision: Healthy Communities, Healthy People">
            <a:extLst>
              <a:ext uri="{FF2B5EF4-FFF2-40B4-BE49-F238E27FC236}">
                <a16:creationId xmlns:a16="http://schemas.microsoft.com/office/drawing/2014/main" id="{59B87ACB-63D1-7145-B55B-0A5815BD19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41248" y="1899138"/>
            <a:ext cx="10515600" cy="2234712"/>
          </a:xfrm>
        </p:spPr>
        <p:txBody>
          <a:bodyPr/>
          <a:lstStyle/>
          <a:p>
            <a:r>
              <a:rPr lang="en-US" sz="3200" dirty="0"/>
              <a:t>Clients Served by the Ryan White HIV/AIDS Program </a:t>
            </a:r>
            <a:br>
              <a:rPr lang="en-US" sz="3200" dirty="0"/>
            </a:br>
            <a:r>
              <a:rPr lang="en-US" sz="3200" dirty="0"/>
              <a:t>2021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4498848"/>
            <a:ext cx="10515600" cy="624695"/>
          </a:xfrm>
        </p:spPr>
        <p:txBody>
          <a:bodyPr>
            <a:normAutofit/>
          </a:bodyPr>
          <a:lstStyle/>
          <a:p>
            <a:r>
              <a:rPr lang="en-US" sz="3200" dirty="0"/>
              <a:t>Overview</a:t>
            </a:r>
          </a:p>
        </p:txBody>
      </p:sp>
      <p:sp>
        <p:nvSpPr>
          <p:cNvPr id="7" name="Rectangle 6"/>
          <p:cNvSpPr/>
          <p:nvPr/>
        </p:nvSpPr>
        <p:spPr>
          <a:xfrm>
            <a:off x="342062" y="6259581"/>
            <a:ext cx="2438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Released February </a:t>
            </a:r>
            <a:r>
              <a:rPr lang="en-US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3707545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4" y="1"/>
            <a:ext cx="11753088" cy="1066800"/>
          </a:xfrm>
        </p:spPr>
        <p:txBody>
          <a:bodyPr>
            <a:noAutofit/>
          </a:bodyPr>
          <a:lstStyle/>
          <a:p>
            <a:r>
              <a:rPr lang="en-US" sz="3200" dirty="0"/>
              <a:t>Clients Served by the Ryan White HIV/AIDS Program, by Health Care Coverage, 2021—United States and 3 Territories</a:t>
            </a:r>
            <a:r>
              <a:rPr lang="en-US" sz="3200" baseline="30000" dirty="0"/>
              <a:t>a</a:t>
            </a:r>
            <a:endParaRPr lang="en-US" sz="3200" baseline="30000" dirty="0">
              <a:cs typeface="Arial" panose="020B0604020202020204" pitchFamily="34" charset="0"/>
            </a:endParaRPr>
          </a:p>
        </p:txBody>
      </p:sp>
      <p:pic>
        <p:nvPicPr>
          <p:cNvPr id="3" name="Picture 2" descr="In 2021, 81.9% of RWHAP clients had some form of health care coverage. Of the 543,702 clients with reported health care coverage information, 31.5% were covered by Medicaid, 10.5% were covered by Medicare, 10.1% had multiple forms of coverage, 10.0% had private employer coverage, 10.0% had private individual coverage, and 7.5% had both Medicare and Medicaid dual coverage. Nearly one-fifth (18.1%) of RWHAP clients had no health care coverage in 2021.&#10; &#10;Multiple coverage includes any combination of coverage types except for the Medicare and Medicaid dual enrollment category, which is displayed separately. &#10;&#10;The three territories include Guam, Puerto Rico, and the U.S. Virgin Islands. &#10;&#10;">
            <a:extLst>
              <a:ext uri="{FF2B5EF4-FFF2-40B4-BE49-F238E27FC236}">
                <a16:creationId xmlns:a16="http://schemas.microsoft.com/office/drawing/2014/main" id="{562B4A90-BA80-44EB-B139-4327B40EAE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223" y="1261176"/>
            <a:ext cx="8687553" cy="4663844"/>
          </a:xfrm>
          <a:prstGeom prst="rect">
            <a:avLst/>
          </a:prstGeom>
        </p:spPr>
      </p:pic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838200" y="6119396"/>
            <a:ext cx="25841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057590"/>
                </a:solidFill>
                <a:latin typeface="Arial Unicode MS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rgbClr val="057590"/>
                </a:solidFill>
                <a:latin typeface="Arial Unicode MS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57590"/>
                </a:solidFill>
                <a:latin typeface="Arial Unicode MS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9pPr>
          </a:lstStyle>
          <a:p>
            <a:pPr defTabSz="914400" eaLnBrk="1" hangingPunct="1">
              <a:spcBef>
                <a:spcPts val="0"/>
              </a:spcBef>
              <a:buNone/>
              <a:defRPr/>
            </a:pPr>
            <a:r>
              <a:rPr lang="en-US" sz="900" baseline="30000" dirty="0">
                <a:solidFill>
                  <a:prstClr val="black"/>
                </a:solidFill>
                <a:latin typeface="Calibri" panose="020F0502020204030204"/>
              </a:rPr>
              <a:t>a 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Guam, Puerto Rico, and the U.S. Virgin Islands.</a:t>
            </a:r>
            <a:endParaRPr lang="en-US" altLang="en-US" sz="9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55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36" y="1"/>
            <a:ext cx="11899392" cy="1066800"/>
          </a:xfrm>
        </p:spPr>
        <p:txBody>
          <a:bodyPr>
            <a:noAutofit/>
          </a:bodyPr>
          <a:lstStyle/>
          <a:p>
            <a:r>
              <a:rPr lang="en-US" sz="3200" dirty="0"/>
              <a:t>Clients Served by the Ryan White HIV/AIDS Program, by Poverty Level, 2021—United States and 3 Territories</a:t>
            </a:r>
            <a:r>
              <a:rPr lang="en-US" sz="3200" baseline="30000" dirty="0"/>
              <a:t>a</a:t>
            </a:r>
            <a:endParaRPr lang="en-US" sz="3200" baseline="30000" dirty="0">
              <a:cs typeface="Arial" panose="020B0604020202020204" pitchFamily="34" charset="0"/>
            </a:endParaRPr>
          </a:p>
        </p:txBody>
      </p:sp>
      <p:pic>
        <p:nvPicPr>
          <p:cNvPr id="3" name="Picture 2" descr="In 2021, 59.2% of the 516,220 clients with income information were living at or below 100% of the federal poverty level (FPL).&#10; &#10;The three territories include Guam, Puerto Rico, and the U.S. Virgin Islands. &#10;">
            <a:extLst>
              <a:ext uri="{FF2B5EF4-FFF2-40B4-BE49-F238E27FC236}">
                <a16:creationId xmlns:a16="http://schemas.microsoft.com/office/drawing/2014/main" id="{18EC0EEF-DEB2-4EC6-A050-F74EB86306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5272" y="1459418"/>
            <a:ext cx="8681456" cy="4694327"/>
          </a:xfrm>
          <a:prstGeom prst="rect">
            <a:avLst/>
          </a:prstGeom>
        </p:spPr>
      </p:pic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838200" y="6153745"/>
            <a:ext cx="25841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057590"/>
                </a:solidFill>
                <a:latin typeface="Arial Unicode MS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rgbClr val="057590"/>
                </a:solidFill>
                <a:latin typeface="Arial Unicode MS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57590"/>
                </a:solidFill>
                <a:latin typeface="Arial Unicode MS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9pPr>
          </a:lstStyle>
          <a:p>
            <a:pPr defTabSz="914400" eaLnBrk="1" hangingPunct="1">
              <a:spcBef>
                <a:spcPts val="0"/>
              </a:spcBef>
              <a:buNone/>
              <a:defRPr/>
            </a:pPr>
            <a:r>
              <a:rPr lang="en-US" sz="900" baseline="30000" dirty="0">
                <a:solidFill>
                  <a:prstClr val="black"/>
                </a:solidFill>
                <a:latin typeface="Calibri" panose="020F0502020204030204"/>
              </a:rPr>
              <a:t>a 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Guam, Puerto Rico, and the U.S. Virgin Islands.</a:t>
            </a:r>
            <a:endParaRPr lang="en-US" altLang="en-US" sz="9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886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36" y="1"/>
            <a:ext cx="12094464" cy="1066800"/>
          </a:xfrm>
        </p:spPr>
        <p:txBody>
          <a:bodyPr>
            <a:noAutofit/>
          </a:bodyPr>
          <a:lstStyle/>
          <a:p>
            <a:r>
              <a:rPr lang="en-US" sz="3000" dirty="0"/>
              <a:t>Clients Served by the Ryan White HIV/AIDS Program Living ≤100% of the Federal Poverty Level, by Gender, 2021—United States and 3 Territories</a:t>
            </a:r>
            <a:r>
              <a:rPr lang="en-US" sz="3000" baseline="30000" dirty="0"/>
              <a:t>a</a:t>
            </a:r>
            <a:endParaRPr lang="en-US" sz="3000" baseline="30000" dirty="0">
              <a:cs typeface="Arial" panose="020B0604020202020204" pitchFamily="34" charset="0"/>
            </a:endParaRPr>
          </a:p>
        </p:txBody>
      </p:sp>
      <p:pic>
        <p:nvPicPr>
          <p:cNvPr id="3" name="Picture 2" descr="Female and transgender clients had lower incomes than male clients. Among the 131,812 female clients with poverty level information in 2021, 67.8% were living at or below 100% of the federal poverty level (FPL). Among the 12,471 transgender clients with poverty level information, 72.2% were living at or below 100% FPL. These percentages are compared to 55.7% of male clients and the average across all RWHAP clients of 60.9%.&#10; &#10;The three territories include Guam, Puerto Rico, and the U.S. Virgin Islands. &#10;">
            <a:extLst>
              <a:ext uri="{FF2B5EF4-FFF2-40B4-BE49-F238E27FC236}">
                <a16:creationId xmlns:a16="http://schemas.microsoft.com/office/drawing/2014/main" id="{3B6FF249-7A62-4C41-8745-9C383FDA94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5272" y="1393738"/>
            <a:ext cx="8681456" cy="4694327"/>
          </a:xfrm>
          <a:prstGeom prst="rect">
            <a:avLst/>
          </a:prstGeom>
        </p:spPr>
      </p:pic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838200" y="6158970"/>
            <a:ext cx="25841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057590"/>
                </a:solidFill>
                <a:latin typeface="Arial Unicode MS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rgbClr val="057590"/>
                </a:solidFill>
                <a:latin typeface="Arial Unicode MS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57590"/>
                </a:solidFill>
                <a:latin typeface="Arial Unicode MS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9pPr>
          </a:lstStyle>
          <a:p>
            <a:pPr defTabSz="914400" eaLnBrk="1" hangingPunct="1">
              <a:spcBef>
                <a:spcPts val="0"/>
              </a:spcBef>
              <a:buNone/>
              <a:defRPr/>
            </a:pPr>
            <a:r>
              <a:rPr lang="en-US" sz="900" baseline="30000" dirty="0">
                <a:solidFill>
                  <a:prstClr val="black"/>
                </a:solidFill>
                <a:latin typeface="Calibri" panose="020F0502020204030204"/>
              </a:rPr>
              <a:t>a 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Guam, Puerto Rico, and the U.S. Virgin Islands.</a:t>
            </a:r>
            <a:endParaRPr lang="en-US" altLang="en-US" sz="9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44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" y="1"/>
            <a:ext cx="11948160" cy="1066800"/>
          </a:xfrm>
        </p:spPr>
        <p:txBody>
          <a:bodyPr>
            <a:noAutofit/>
          </a:bodyPr>
          <a:lstStyle/>
          <a:p>
            <a:r>
              <a:rPr lang="en-US" sz="2800" dirty="0"/>
              <a:t>Clients Served by the Ryan White HIV/AIDS Program Living ≤100% of the Federal Poverty Level, by Housing Status, 2021—United States and 3 Territories</a:t>
            </a:r>
            <a:r>
              <a:rPr lang="en-US" sz="2800" baseline="30000" dirty="0"/>
              <a:t>a</a:t>
            </a:r>
            <a:endParaRPr lang="en-US" sz="2800" baseline="30000" dirty="0">
              <a:cs typeface="Arial" panose="020B0604020202020204" pitchFamily="34" charset="0"/>
            </a:endParaRPr>
          </a:p>
        </p:txBody>
      </p:sp>
      <p:pic>
        <p:nvPicPr>
          <p:cNvPr id="3" name="Picture 2" descr="Among clients with stable housing who had reported poverty level information in 2021, 56.4% were living ≤100% FPL. Among clients with temporary housing, 77.8% were living ≤100% FPL. Among clients with unstable housing, 83.7% were living ≤100% FPL. &#10; &#10;The three territories include Guam, Puerto Rico, and the U.S. Virgin Islands. &#10;">
            <a:extLst>
              <a:ext uri="{FF2B5EF4-FFF2-40B4-BE49-F238E27FC236}">
                <a16:creationId xmlns:a16="http://schemas.microsoft.com/office/drawing/2014/main" id="{0606D736-0F4B-5E0D-6CA9-A8A61A1AFD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223" y="1213261"/>
            <a:ext cx="8687553" cy="4688230"/>
          </a:xfrm>
          <a:prstGeom prst="rect">
            <a:avLst/>
          </a:prstGeom>
        </p:spPr>
      </p:pic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1001488" y="6136439"/>
            <a:ext cx="25841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057590"/>
                </a:solidFill>
                <a:latin typeface="Arial Unicode MS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rgbClr val="057590"/>
                </a:solidFill>
                <a:latin typeface="Arial Unicode MS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57590"/>
                </a:solidFill>
                <a:latin typeface="Arial Unicode MS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9pPr>
          </a:lstStyle>
          <a:p>
            <a:pPr defTabSz="914400" eaLnBrk="1" hangingPunct="1">
              <a:spcBef>
                <a:spcPts val="0"/>
              </a:spcBef>
              <a:buNone/>
              <a:defRPr/>
            </a:pPr>
            <a:r>
              <a:rPr lang="en-US" sz="900" baseline="30000" dirty="0">
                <a:solidFill>
                  <a:prstClr val="black"/>
                </a:solidFill>
                <a:latin typeface="Calibri" panose="020F0502020204030204"/>
              </a:rPr>
              <a:t>a 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Guam, Puerto Rico, and the U.S. Virgin Islands.</a:t>
            </a:r>
            <a:endParaRPr lang="en-US" altLang="en-US" sz="9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582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" y="1"/>
            <a:ext cx="11801856" cy="1066800"/>
          </a:xfrm>
        </p:spPr>
        <p:txBody>
          <a:bodyPr>
            <a:noAutofit/>
          </a:bodyPr>
          <a:lstStyle/>
          <a:p>
            <a:r>
              <a:rPr lang="en-US" sz="3200" dirty="0"/>
              <a:t>Clients Served by the Ryan White HIV/AIDS Program, by Gender, 2021 — United States and 3 Territories</a:t>
            </a:r>
            <a:r>
              <a:rPr lang="en-US" sz="3200" baseline="30000" dirty="0"/>
              <a:t>a</a:t>
            </a:r>
            <a:endParaRPr lang="en-US" sz="3200" baseline="30000" dirty="0">
              <a:cs typeface="Arial" panose="020B0604020202020204" pitchFamily="34" charset="0"/>
            </a:endParaRPr>
          </a:p>
        </p:txBody>
      </p:sp>
      <p:pic>
        <p:nvPicPr>
          <p:cNvPr id="3" name="Picture 2" descr="The RWHAP serves over half a million people each year. In 2021, of the 575,661 clients with a reported gender, 72.2% were male, 25.4% were female, and 2.4% were transgender.&#10; &#10;The three territories include Guam, Puerto Rico, and the U.S. Virgin Islands. &#10;">
            <a:extLst>
              <a:ext uri="{FF2B5EF4-FFF2-40B4-BE49-F238E27FC236}">
                <a16:creationId xmlns:a16="http://schemas.microsoft.com/office/drawing/2014/main" id="{8484590A-8520-413E-95A7-AB524A268B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3060" y="1372951"/>
            <a:ext cx="7023201" cy="4779678"/>
          </a:xfrm>
          <a:prstGeom prst="rect">
            <a:avLst/>
          </a:prstGeom>
        </p:spPr>
      </p:pic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1211297" y="6152629"/>
            <a:ext cx="25841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057590"/>
                </a:solidFill>
                <a:latin typeface="Arial Unicode MS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rgbClr val="057590"/>
                </a:solidFill>
                <a:latin typeface="Arial Unicode MS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57590"/>
                </a:solidFill>
                <a:latin typeface="Arial Unicode MS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9pPr>
          </a:lstStyle>
          <a:p>
            <a:pPr defTabSz="914400" eaLnBrk="1" hangingPunct="1">
              <a:spcBef>
                <a:spcPts val="0"/>
              </a:spcBef>
              <a:buNone/>
              <a:defRPr/>
            </a:pPr>
            <a:r>
              <a:rPr lang="en-US" sz="900" baseline="30000" dirty="0">
                <a:solidFill>
                  <a:prstClr val="black"/>
                </a:solidFill>
                <a:latin typeface="Calibri" panose="020F0502020204030204"/>
              </a:rPr>
              <a:t>a 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Guam, Puerto Rico, and the U.S. Virgin Islands.</a:t>
            </a:r>
            <a:endParaRPr lang="en-US" altLang="en-US" sz="9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347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36" y="1"/>
            <a:ext cx="11814048" cy="1066800"/>
          </a:xfrm>
        </p:spPr>
        <p:txBody>
          <a:bodyPr>
            <a:noAutofit/>
          </a:bodyPr>
          <a:lstStyle/>
          <a:p>
            <a:r>
              <a:rPr lang="en-US" sz="3200" dirty="0"/>
              <a:t>Ryan White HIV/AIDS Program Clients, by Age Group, 2010 and 2021—United States and 3 Territories</a:t>
            </a:r>
            <a:r>
              <a:rPr lang="en-US" sz="3200" baseline="30000" dirty="0"/>
              <a:t>a</a:t>
            </a:r>
            <a:endParaRPr lang="en-US" sz="3200" baseline="30000" dirty="0">
              <a:cs typeface="Arial" panose="020B0604020202020204" pitchFamily="34" charset="0"/>
            </a:endParaRPr>
          </a:p>
        </p:txBody>
      </p:sp>
      <p:pic>
        <p:nvPicPr>
          <p:cNvPr id="3" name="Picture 2" descr="The age distribution is shifting among RWHAP clients. From 2010 through 2021, the percentage of clients aged 35–54 years decreased (combined, 59.7% of the RWHAP population was aged 35–54 in 2010, decreasing to 42.2% in 2021), while the percentage increased during this time for those aged 55 and older (combined, from 16.6% in 2010 to 35.8% in 2021). Clients aged 65 years and older accounted for 10.5% of all clients in 2021, but nearly one-third (29.4%) of clients aged 55 and older.&#10;&#10;The three territories include Guam, Puerto Rico, and the U.S. Virgin Islands. &#10;&#10;">
            <a:extLst>
              <a:ext uri="{FF2B5EF4-FFF2-40B4-BE49-F238E27FC236}">
                <a16:creationId xmlns:a16="http://schemas.microsoft.com/office/drawing/2014/main" id="{6BC7C0B8-A6F2-480B-8910-E9E8BF1D60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198" y="1483789"/>
            <a:ext cx="9266723" cy="4383404"/>
          </a:xfrm>
          <a:prstGeom prst="rect">
            <a:avLst/>
          </a:prstGeom>
        </p:spPr>
      </p:pic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838200" y="6163580"/>
            <a:ext cx="25841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057590"/>
                </a:solidFill>
                <a:latin typeface="Arial Unicode MS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rgbClr val="057590"/>
                </a:solidFill>
                <a:latin typeface="Arial Unicode MS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57590"/>
                </a:solidFill>
                <a:latin typeface="Arial Unicode MS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9pPr>
          </a:lstStyle>
          <a:p>
            <a:pPr defTabSz="914400" eaLnBrk="1" hangingPunct="1">
              <a:spcBef>
                <a:spcPts val="0"/>
              </a:spcBef>
              <a:buNone/>
              <a:defRPr/>
            </a:pPr>
            <a:r>
              <a:rPr lang="en-US" sz="900" baseline="30000" dirty="0">
                <a:solidFill>
                  <a:prstClr val="black"/>
                </a:solidFill>
                <a:latin typeface="Calibri" panose="020F0502020204030204"/>
              </a:rPr>
              <a:t>a 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Guam, Puerto Rico, and the U.S. Virgin Islands.</a:t>
            </a:r>
            <a:endParaRPr lang="en-US" altLang="en-US" sz="9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471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88" y="1"/>
            <a:ext cx="11935968" cy="1066800"/>
          </a:xfrm>
        </p:spPr>
        <p:txBody>
          <a:bodyPr>
            <a:noAutofit/>
          </a:bodyPr>
          <a:lstStyle/>
          <a:p>
            <a:r>
              <a:rPr lang="en-US" sz="3200" dirty="0"/>
              <a:t>Clients Served by the Ryan White HIV/AIDS Program, by Gender and Age Group, 2021—United States and 3 Territories</a:t>
            </a:r>
            <a:r>
              <a:rPr lang="en-US" sz="3200" baseline="30000" dirty="0"/>
              <a:t>a</a:t>
            </a:r>
            <a:endParaRPr lang="en-US" sz="3200" baseline="30000" dirty="0">
              <a:cs typeface="Arial" panose="020B0604020202020204" pitchFamily="34" charset="0"/>
            </a:endParaRPr>
          </a:p>
        </p:txBody>
      </p:sp>
      <p:pic>
        <p:nvPicPr>
          <p:cNvPr id="4" name="Picture 3" descr="In 2021, among male clients, 45.8% were aged 45–64 years (20.8% aged 45–54 years and 25.0% aged 54–64 years).&#10; &#10;Among female clients, 53.6% were aged 45–64 years (26.3% aged 45–54 years and 27.3% aged 55–64 years). &#10; &#10;Transgender clients were younger than male and female clients; 58.5% were aged 25–44 years (33.4% aged 25–34 and 25.1% aged 35–44 years). &#10; &#10;The three territories include Guam, Puerto Rico, and the U.S. Virgin Islands. &#10; &#10;To ensure confidentiality, data were suppressed for transgender clients aged less than 15 years.&#10;Due to rounding, percentages may not sum to 100.0%.&#10;">
            <a:extLst>
              <a:ext uri="{FF2B5EF4-FFF2-40B4-BE49-F238E27FC236}">
                <a16:creationId xmlns:a16="http://schemas.microsoft.com/office/drawing/2014/main" id="{81B90FA6-F335-47C0-A910-67569C9E74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404" y="1336939"/>
            <a:ext cx="10089754" cy="4724809"/>
          </a:xfrm>
          <a:prstGeom prst="rect">
            <a:avLst/>
          </a:prstGeom>
        </p:spPr>
      </p:pic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838200" y="5979396"/>
            <a:ext cx="5212081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057590"/>
                </a:solidFill>
                <a:latin typeface="Arial Unicode MS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rgbClr val="057590"/>
                </a:solidFill>
                <a:latin typeface="Arial Unicode MS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57590"/>
                </a:solidFill>
                <a:latin typeface="Arial Unicode MS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9pPr>
          </a:lstStyle>
          <a:p>
            <a:pPr defTabSz="914400" eaLnBrk="1" hangingPunct="1">
              <a:spcBef>
                <a:spcPts val="0"/>
              </a:spcBef>
              <a:buNone/>
              <a:defRPr/>
            </a:pPr>
            <a:r>
              <a:rPr lang="en-US" sz="900" baseline="30000" dirty="0">
                <a:solidFill>
                  <a:prstClr val="black"/>
                </a:solidFill>
                <a:latin typeface="+mn-lt"/>
              </a:rPr>
              <a:t>a </a:t>
            </a:r>
            <a:r>
              <a:rPr lang="en-US" sz="900" dirty="0">
                <a:solidFill>
                  <a:prstClr val="black"/>
                </a:solidFill>
                <a:latin typeface="+mn-lt"/>
              </a:rPr>
              <a:t>Guam, Puerto Rico, and the U.S. Virgin Islands.</a:t>
            </a:r>
          </a:p>
          <a:p>
            <a:pPr defTabSz="914400" eaLnBrk="1" hangingPunct="1">
              <a:spcBef>
                <a:spcPts val="0"/>
              </a:spcBef>
              <a:buNone/>
              <a:defRPr/>
            </a:pPr>
            <a:r>
              <a:rPr lang="en-US" sz="900" dirty="0">
                <a:solidFill>
                  <a:prstClr val="black"/>
                </a:solidFill>
                <a:latin typeface="+mn-lt"/>
              </a:rPr>
              <a:t>To ensure confidentiality, data have been suppressed for transgender clients aged less than 15 years.</a:t>
            </a:r>
          </a:p>
          <a:p>
            <a:pPr defTabSz="914400" eaLnBrk="1" hangingPunct="1">
              <a:spcBef>
                <a:spcPts val="0"/>
              </a:spcBef>
              <a:buNone/>
              <a:defRPr/>
            </a:pPr>
            <a:endParaRPr lang="en-US" altLang="en-US" sz="9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860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" y="1"/>
            <a:ext cx="11257788" cy="1066800"/>
          </a:xfrm>
        </p:spPr>
        <p:txBody>
          <a:bodyPr>
            <a:noAutofit/>
          </a:bodyPr>
          <a:lstStyle/>
          <a:p>
            <a:r>
              <a:rPr lang="en-US" sz="3200" dirty="0"/>
              <a:t>Clients Served by the Ryan White HIV/AIDS Program, by Race/Ethnicity, 2021—United States and 3 Territories</a:t>
            </a:r>
            <a:r>
              <a:rPr lang="en-US" sz="3200" baseline="30000" dirty="0"/>
              <a:t>a</a:t>
            </a:r>
            <a:endParaRPr lang="en-US" sz="3200" baseline="30000" dirty="0">
              <a:cs typeface="Arial" panose="020B0604020202020204" pitchFamily="34" charset="0"/>
            </a:endParaRPr>
          </a:p>
        </p:txBody>
      </p:sp>
      <p:pic>
        <p:nvPicPr>
          <p:cNvPr id="3" name="Picture 2" descr="Nearly three-quarters (73.3%) of RWHAP clients are from racial/ethnic minority populations. In 2021, of the 569,602 clients with reported race/ethnicity information, 45.8% self-identified as Black/African American, 24.1% Hispanic/Latino, and less than 3.5% each American Indian/Alaska Native, Asian, Native Hawaiian/Pacific Islander, and people of multiple races. Whites accounted for 26.7% of clients. The percentage distribution has remained consistent since 2010.&#10; &#10;Hispanics/Latinos can be of any race.&#10; &#10;The three territories include Guam, Puerto Rico, and the U.S. Virgin Islands. &#10;&#10;">
            <a:extLst>
              <a:ext uri="{FF2B5EF4-FFF2-40B4-BE49-F238E27FC236}">
                <a16:creationId xmlns:a16="http://schemas.microsoft.com/office/drawing/2014/main" id="{B82E2850-C9F0-432C-9534-2DB05E2674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0925" y="1575497"/>
            <a:ext cx="8907028" cy="4419983"/>
          </a:xfrm>
          <a:prstGeom prst="rect">
            <a:avLst/>
          </a:prstGeom>
        </p:spPr>
      </p:pic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838200" y="5995480"/>
            <a:ext cx="2584175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057590"/>
                </a:solidFill>
                <a:latin typeface="Arial Unicode MS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rgbClr val="057590"/>
                </a:solidFill>
                <a:latin typeface="Arial Unicode MS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57590"/>
                </a:solidFill>
                <a:latin typeface="Arial Unicode MS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9pPr>
          </a:lstStyle>
          <a:p>
            <a:pPr defTabSz="914400" eaLnBrk="1" hangingPunct="1">
              <a:spcBef>
                <a:spcPts val="0"/>
              </a:spcBef>
              <a:buNone/>
              <a:defRPr/>
            </a:pPr>
            <a:r>
              <a:rPr lang="en-US" sz="900" baseline="30000" dirty="0">
                <a:solidFill>
                  <a:prstClr val="black"/>
                </a:solidFill>
                <a:latin typeface="Calibri" panose="020F0502020204030204"/>
              </a:rPr>
              <a:t>a 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Guam, Puerto Rico, and the U.S. Virgin Islands.</a:t>
            </a:r>
          </a:p>
          <a:p>
            <a:pPr defTabSz="914400" eaLnBrk="1" hangingPunct="1">
              <a:spcBef>
                <a:spcPts val="0"/>
              </a:spcBef>
              <a:buNone/>
              <a:defRPr/>
            </a:pPr>
            <a:r>
              <a:rPr lang="en-US" altLang="en-US" sz="900" baseline="30000" dirty="0">
                <a:solidFill>
                  <a:prstClr val="black"/>
                </a:solidFill>
                <a:latin typeface="Calibri" panose="020F0502020204030204"/>
              </a:rPr>
              <a:t>b</a:t>
            </a:r>
            <a:r>
              <a:rPr lang="en-US" altLang="en-US" sz="9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 Hispanics/Latinos can be of any race. </a:t>
            </a:r>
          </a:p>
          <a:p>
            <a:pPr defTabSz="914400" eaLnBrk="1" hangingPunct="1">
              <a:spcBef>
                <a:spcPts val="0"/>
              </a:spcBef>
              <a:buNone/>
              <a:defRPr/>
            </a:pPr>
            <a:endParaRPr lang="en-US" altLang="en-US" sz="9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662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" y="1"/>
            <a:ext cx="11972544" cy="1066800"/>
          </a:xfrm>
        </p:spPr>
        <p:txBody>
          <a:bodyPr>
            <a:noAutofit/>
          </a:bodyPr>
          <a:lstStyle/>
          <a:p>
            <a:r>
              <a:rPr lang="en-US" sz="3200" dirty="0"/>
              <a:t>Clients Served by the Ryan White HIV/AIDS Program, by Gender and Race/Ethnicity, 2021—United States and 3 Territories</a:t>
            </a:r>
            <a:r>
              <a:rPr lang="en-US" sz="3200" baseline="30000" dirty="0"/>
              <a:t>a</a:t>
            </a:r>
            <a:endParaRPr lang="en-US" sz="3200" baseline="30000" dirty="0">
              <a:cs typeface="Arial" panose="020B0604020202020204" pitchFamily="34" charset="0"/>
            </a:endParaRPr>
          </a:p>
        </p:txBody>
      </p:sp>
      <p:pic>
        <p:nvPicPr>
          <p:cNvPr id="3" name="Picture 2" descr="In 2021, 69.4% of male clients, 83.3% of female clients, and 85.7% of transgender clients were racial/ethnic minorities. For reference, white clients appear in each pie chart in orange shading.&#10; &#10;Hispanics/Latinos can be of any race.&#10; &#10;The three territories include Guam, Puerto Rico, and the U.S. Virgin Islands. &#10;&#10;">
            <a:extLst>
              <a:ext uri="{FF2B5EF4-FFF2-40B4-BE49-F238E27FC236}">
                <a16:creationId xmlns:a16="http://schemas.microsoft.com/office/drawing/2014/main" id="{328FD655-1FEF-4828-9B9E-361CAFB83D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999" y="1215432"/>
            <a:ext cx="10358002" cy="4877223"/>
          </a:xfrm>
          <a:prstGeom prst="rect">
            <a:avLst/>
          </a:prstGeom>
        </p:spPr>
      </p:pic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780978" y="6010359"/>
            <a:ext cx="2584175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057590"/>
                </a:solidFill>
                <a:latin typeface="Arial Unicode MS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rgbClr val="057590"/>
                </a:solidFill>
                <a:latin typeface="Arial Unicode MS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57590"/>
                </a:solidFill>
                <a:latin typeface="Arial Unicode MS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9pPr>
          </a:lstStyle>
          <a:p>
            <a:pPr defTabSz="914400" eaLnBrk="1" hangingPunct="1">
              <a:spcBef>
                <a:spcPts val="0"/>
              </a:spcBef>
              <a:buNone/>
              <a:defRPr/>
            </a:pPr>
            <a:r>
              <a:rPr lang="en-US" sz="900" baseline="30000" dirty="0">
                <a:solidFill>
                  <a:prstClr val="black"/>
                </a:solidFill>
                <a:latin typeface="Calibri" panose="020F0502020204030204"/>
              </a:rPr>
              <a:t>a 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Guam, Puerto Rico, and the U.S. Virgin Islands.</a:t>
            </a:r>
          </a:p>
          <a:p>
            <a:pPr defTabSz="914400" eaLnBrk="1" hangingPunct="1">
              <a:spcBef>
                <a:spcPts val="0"/>
              </a:spcBef>
              <a:buNone/>
              <a:defRPr/>
            </a:pPr>
            <a:r>
              <a:rPr lang="en-US" altLang="en-US" sz="900" baseline="30000" dirty="0">
                <a:solidFill>
                  <a:prstClr val="black"/>
                </a:solidFill>
                <a:latin typeface="Calibri" panose="020F0502020204030204"/>
              </a:rPr>
              <a:t>b</a:t>
            </a:r>
            <a:r>
              <a:rPr lang="en-US" altLang="en-US" sz="9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 Hispanics/Latinos can be of any race. </a:t>
            </a:r>
          </a:p>
          <a:p>
            <a:pPr defTabSz="914400" eaLnBrk="1" hangingPunct="1">
              <a:spcBef>
                <a:spcPts val="0"/>
              </a:spcBef>
              <a:buNone/>
              <a:defRPr/>
            </a:pPr>
            <a:endParaRPr lang="en-US" altLang="en-US" sz="9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565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36" y="1"/>
            <a:ext cx="11996928" cy="1066800"/>
          </a:xfrm>
        </p:spPr>
        <p:txBody>
          <a:bodyPr>
            <a:noAutofit/>
          </a:bodyPr>
          <a:lstStyle/>
          <a:p>
            <a:r>
              <a:rPr lang="en-US" sz="3200" dirty="0"/>
              <a:t>Clients Served by the Ryan White HIV/AIDS Program by Gender and Transmission Category, 2021—United States and 3 Territories</a:t>
            </a:r>
            <a:r>
              <a:rPr lang="en-US" sz="3200" baseline="30000" dirty="0"/>
              <a:t>a</a:t>
            </a:r>
            <a:endParaRPr lang="en-US" sz="3200" baseline="30000" dirty="0">
              <a:cs typeface="Arial" panose="020B0604020202020204" pitchFamily="34" charset="0"/>
            </a:endParaRPr>
          </a:p>
        </p:txBody>
      </p:sp>
      <p:pic>
        <p:nvPicPr>
          <p:cNvPr id="3" name="Picture 2" descr="By gender and transmission category, among male clients, 67.4% had HIV attributed to male-to-male sexual contact; 22.5% had HIV attributed to heterosexual contact; 5.2% to injection drug use; 3.1% to male-to-male sexual contact and injection drug use; and 1.2% to perinatal acquisition. &#10;&#10;Among female clients, 86.6% had HIV attributed to heterosexual contact; 8.1% to injection drug use, and 4.1% to perinatal acquisition. &#10;&#10;Among transgender clients, 93.4% had HIV attributed to some form of sexual contact, 4.3% to sexual contact and injection drug use, and 1.3% to injection drug use. &#10; &#10;Heterosexual contact includes specific heterosexual contact with a person known to have, or to be at high risk for, HIV. &#10; &#10;Other includes hemophilia, blood transfusion, and unknown risk factor.&#10; &#10;Sexual contact includes any reported sexual transmission risk category for transgender clients.&#10; &#10;The three territories include Guam, Puerto Rico, and the U.S. Virgin Islands. &#10;&#10;">
            <a:extLst>
              <a:ext uri="{FF2B5EF4-FFF2-40B4-BE49-F238E27FC236}">
                <a16:creationId xmlns:a16="http://schemas.microsoft.com/office/drawing/2014/main" id="{6018A2FF-065B-4884-B394-60ABAC3E4F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012" y="1154984"/>
            <a:ext cx="10229975" cy="4785775"/>
          </a:xfrm>
          <a:prstGeom prst="rect">
            <a:avLst/>
          </a:prstGeom>
        </p:spPr>
      </p:pic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751716" y="5757649"/>
            <a:ext cx="9041749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2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057590"/>
                </a:solidFill>
                <a:latin typeface="Arial Unicode MS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rgbClr val="057590"/>
                </a:solidFill>
                <a:latin typeface="Arial Unicode MS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57590"/>
                </a:solidFill>
                <a:latin typeface="Arial Unicode MS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9pPr>
          </a:lstStyle>
          <a:p>
            <a:pPr defTabSz="914400" eaLnBrk="1" hangingPunct="1">
              <a:spcBef>
                <a:spcPts val="0"/>
              </a:spcBef>
              <a:buNone/>
              <a:defRPr/>
            </a:pPr>
            <a:r>
              <a:rPr lang="en-US" sz="900" baseline="30000" dirty="0">
                <a:solidFill>
                  <a:prstClr val="black"/>
                </a:solidFill>
                <a:latin typeface="Calibri" panose="020F0502020204030204"/>
              </a:rPr>
              <a:t>a 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Guam, Puerto Rico, and the U.S. Virgin Islands.</a:t>
            </a:r>
          </a:p>
          <a:p>
            <a:pPr defTabSz="914400" eaLnBrk="1" hangingPunct="1">
              <a:spcBef>
                <a:spcPts val="0"/>
              </a:spcBef>
              <a:buNone/>
              <a:defRPr/>
            </a:pPr>
            <a:r>
              <a:rPr lang="en-US" sz="900" baseline="30000" dirty="0">
                <a:solidFill>
                  <a:prstClr val="black"/>
                </a:solidFill>
                <a:latin typeface="Calibri" panose="020F0502020204030204"/>
              </a:rPr>
              <a:t>b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 Heterosexual contact with a person know to have, or be at high risk for, HIV.</a:t>
            </a:r>
          </a:p>
          <a:p>
            <a:pPr defTabSz="914400" eaLnBrk="1" hangingPunct="1">
              <a:spcBef>
                <a:spcPts val="0"/>
              </a:spcBef>
              <a:buNone/>
              <a:defRPr/>
            </a:pPr>
            <a:r>
              <a:rPr lang="en-US" sz="900" baseline="30000" dirty="0">
                <a:solidFill>
                  <a:prstClr val="black"/>
                </a:solidFill>
                <a:latin typeface="Calibri" panose="020F0502020204030204"/>
              </a:rPr>
              <a:t>c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 Includes hemophilia and blood transfusion.</a:t>
            </a:r>
          </a:p>
          <a:p>
            <a:pPr defTabSz="914400" eaLnBrk="1" hangingPunct="1">
              <a:spcBef>
                <a:spcPts val="0"/>
              </a:spcBef>
              <a:buNone/>
              <a:defRPr/>
            </a:pPr>
            <a:r>
              <a:rPr lang="en-US" sz="900" baseline="30000" dirty="0">
                <a:solidFill>
                  <a:prstClr val="black"/>
                </a:solidFill>
                <a:latin typeface="Calibri" panose="020F0502020204030204"/>
              </a:rPr>
              <a:t>d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 Includes any reported sexual transmission category.</a:t>
            </a:r>
          </a:p>
          <a:p>
            <a:pPr defTabSz="914400" eaLnBrk="1" hangingPunct="1">
              <a:spcBef>
                <a:spcPts val="0"/>
              </a:spcBef>
              <a:buNone/>
              <a:defRPr/>
            </a:pPr>
            <a:endParaRPr lang="en-US" altLang="en-US" sz="9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124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36" y="1"/>
            <a:ext cx="11862816" cy="1066800"/>
          </a:xfrm>
        </p:spPr>
        <p:txBody>
          <a:bodyPr>
            <a:noAutofit/>
          </a:bodyPr>
          <a:lstStyle/>
          <a:p>
            <a:r>
              <a:rPr lang="en-US" sz="3200" dirty="0"/>
              <a:t>Clients Served by the Ryan White HIV/AIDS Program, by Housing Status, 2021—United States and 3 Territories</a:t>
            </a:r>
            <a:r>
              <a:rPr lang="en-US" sz="3200" baseline="30000" dirty="0"/>
              <a:t>a</a:t>
            </a:r>
            <a:endParaRPr lang="en-US" sz="3200" baseline="30000" dirty="0">
              <a:cs typeface="Arial" panose="020B0604020202020204" pitchFamily="34" charset="0"/>
            </a:endParaRPr>
          </a:p>
        </p:txBody>
      </p:sp>
      <p:pic>
        <p:nvPicPr>
          <p:cNvPr id="3" name="Picture 2" descr="In 2021, of the 526,234 clients with reported housing status, 6.6% had temporary housing and 5.0% had unstable housing.&#10; &#10;The three territories include Guam, Puerto Rico, and the U.S. Virgin Islands. &#10;&#10;">
            <a:extLst>
              <a:ext uri="{FF2B5EF4-FFF2-40B4-BE49-F238E27FC236}">
                <a16:creationId xmlns:a16="http://schemas.microsoft.com/office/drawing/2014/main" id="{2014C623-8DD4-4E4D-98D1-A2205EBA1B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6635" y="1600771"/>
            <a:ext cx="7498730" cy="4072481"/>
          </a:xfrm>
          <a:prstGeom prst="rect">
            <a:avLst/>
          </a:prstGeom>
        </p:spPr>
      </p:pic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846667" y="6091806"/>
            <a:ext cx="25841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057590"/>
                </a:solidFill>
                <a:latin typeface="Arial Unicode MS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rgbClr val="057590"/>
                </a:solidFill>
                <a:latin typeface="Arial Unicode MS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57590"/>
                </a:solidFill>
                <a:latin typeface="Arial Unicode MS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9pPr>
          </a:lstStyle>
          <a:p>
            <a:pPr defTabSz="914400" eaLnBrk="1" hangingPunct="1">
              <a:spcBef>
                <a:spcPts val="0"/>
              </a:spcBef>
              <a:buNone/>
              <a:defRPr/>
            </a:pPr>
            <a:r>
              <a:rPr lang="en-US" sz="900" baseline="30000" dirty="0">
                <a:solidFill>
                  <a:prstClr val="black"/>
                </a:solidFill>
                <a:latin typeface="Calibri" panose="020F0502020204030204"/>
              </a:rPr>
              <a:t>a 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Guam, Puerto Rico, and the U.S. Virgin Islands.</a:t>
            </a:r>
            <a:endParaRPr lang="en-US" altLang="en-US" sz="9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386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4" y="1"/>
            <a:ext cx="11875008" cy="1066800"/>
          </a:xfrm>
        </p:spPr>
        <p:txBody>
          <a:bodyPr>
            <a:noAutofit/>
          </a:bodyPr>
          <a:lstStyle/>
          <a:p>
            <a:r>
              <a:rPr lang="en-US" sz="3200" dirty="0"/>
              <a:t>Clients Served by the Ryan White HIV/AIDS Program, by Gender and Housing Status, 2021—United States and 3 Territories</a:t>
            </a:r>
            <a:r>
              <a:rPr lang="en-US" sz="3200" baseline="30000" dirty="0"/>
              <a:t>a</a:t>
            </a:r>
            <a:endParaRPr lang="en-US" sz="3200" baseline="30000" dirty="0">
              <a:cs typeface="Arial" panose="020B0604020202020204" pitchFamily="34" charset="0"/>
            </a:endParaRPr>
          </a:p>
        </p:txBody>
      </p:sp>
      <p:pic>
        <p:nvPicPr>
          <p:cNvPr id="3" name="Picture 2" descr="A greater proportion of female RWHAP clients had stable housing in 2021, compared with male and transgender clients. Among female RWHAP clients, 5.7% had temporary housing and 3.7% had unstable housing. Among male clients, 6.8% had temporary housing and 5.3% had unstable housing. Among transgender clients, more than one-fifth of clients did not have stable housing: 10.7% had temporary housing and 10.5% had unstable housing.&#10; &#10;The three territories include Guam, Puerto Rico, and the U.S. Virgin Islands. &#10;">
            <a:extLst>
              <a:ext uri="{FF2B5EF4-FFF2-40B4-BE49-F238E27FC236}">
                <a16:creationId xmlns:a16="http://schemas.microsoft.com/office/drawing/2014/main" id="{CA5563D1-2EBD-4029-8FBB-22C9E89803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213" y="1343966"/>
            <a:ext cx="10583573" cy="4663844"/>
          </a:xfrm>
          <a:prstGeom prst="rect">
            <a:avLst/>
          </a:prstGeom>
        </p:spPr>
      </p:pic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768628" y="6139488"/>
            <a:ext cx="25841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057590"/>
                </a:solidFill>
                <a:latin typeface="Arial Unicode MS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rgbClr val="057590"/>
                </a:solidFill>
                <a:latin typeface="Arial Unicode MS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57590"/>
                </a:solidFill>
                <a:latin typeface="Arial Unicode MS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9pPr>
          </a:lstStyle>
          <a:p>
            <a:pPr defTabSz="914400" eaLnBrk="1" hangingPunct="1">
              <a:spcBef>
                <a:spcPts val="0"/>
              </a:spcBef>
              <a:buNone/>
              <a:defRPr/>
            </a:pPr>
            <a:r>
              <a:rPr lang="en-US" sz="900" baseline="30000" dirty="0">
                <a:solidFill>
                  <a:prstClr val="black"/>
                </a:solidFill>
                <a:latin typeface="Calibri" panose="020F0502020204030204"/>
              </a:rPr>
              <a:t>a 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Guam, Puerto Rico, and the U.S. Virgin Islands.</a:t>
            </a:r>
            <a:endParaRPr lang="en-US" altLang="en-US" sz="9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810173"/>
      </p:ext>
    </p:extLst>
  </p:cSld>
  <p:clrMapOvr>
    <a:masterClrMapping/>
  </p:clrMapOvr>
</p:sld>
</file>

<file path=ppt/theme/theme1.xml><?xml version="1.0" encoding="utf-8"?>
<a:theme xmlns:a="http://schemas.openxmlformats.org/drawingml/2006/main" name="HRSA">
  <a:themeElements>
    <a:clrScheme name="HRSA color pall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699"/>
      </a:accent1>
      <a:accent2>
        <a:srgbClr val="990000"/>
      </a:accent2>
      <a:accent3>
        <a:srgbClr val="003366"/>
      </a:accent3>
      <a:accent4>
        <a:srgbClr val="ECA421"/>
      </a:accent4>
      <a:accent5>
        <a:srgbClr val="CCDDF1"/>
      </a:accent5>
      <a:accent6>
        <a:srgbClr val="C0BFBF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RSA" id="{52238DF5-EACC-4A94-B5ED-EE1B51214143}" vid="{8E0C974F-8DBD-4F46-AEF2-08652F04BCF3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HRSA color pall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699"/>
      </a:accent1>
      <a:accent2>
        <a:srgbClr val="990000"/>
      </a:accent2>
      <a:accent3>
        <a:srgbClr val="003366"/>
      </a:accent3>
      <a:accent4>
        <a:srgbClr val="ECA421"/>
      </a:accent4>
      <a:accent5>
        <a:srgbClr val="CCDDF1"/>
      </a:accent5>
      <a:accent6>
        <a:srgbClr val="C0BFBF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4.xml><?xml version="1.0" encoding="utf-8"?>
<a:theme xmlns:a="http://schemas.openxmlformats.org/drawingml/2006/main" name="UpdatedWideScreenTemplate">
  <a:themeElements>
    <a:clrScheme name="HRSA color pall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699"/>
      </a:accent1>
      <a:accent2>
        <a:srgbClr val="990000"/>
      </a:accent2>
      <a:accent3>
        <a:srgbClr val="003366"/>
      </a:accent3>
      <a:accent4>
        <a:srgbClr val="ECA421"/>
      </a:accent4>
      <a:accent5>
        <a:srgbClr val="CCDDF1"/>
      </a:accent5>
      <a:accent6>
        <a:srgbClr val="C0BFBF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datedWideScreenTemplate" id="{5977EF38-9053-48B6-AB32-E7FEC058B217}" vid="{6459BBA1-2CE0-4E43-8EF7-74C291723EA3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tatus xmlns="http://schemas.microsoft.com/sharepoint/v3/fields">Not Started</_Status>
    <Request_x0020_ID_x0020__x0023_ xmlns="68810ace-306f-4429-8e6f-eb01f6d4048b">993</Request_x0020_ID_x0020__x0023_>
    <Show_x003f_ xmlns="68810ace-306f-4429-8e6f-eb01f6d4048b">No</Show_x003f_>
    <File_x0020_Source xmlns="68810ace-306f-4429-8e6f-eb01f6d4048b">New</File_x0020_Source>
    <_dlc_DocId xmlns="5439193d-6489-428d-a877-177eeb04ceb1">HABDOC-2092423314-3568</_dlc_DocId>
    <_dlc_DocIdUrl xmlns="5439193d-6489-428d-a877-177eeb04ceb1">
      <Url>https://sharepoint.hrsa.gov/sites/hab/Communities/Communication/_layouts/15/DocIdRedir.aspx?ID=HABDOC-2092423314-3568</Url>
      <Description>HABDOC-2092423314-3568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AB4D0CEFC6B84087C1D399CE94E8BF" ma:contentTypeVersion="11" ma:contentTypeDescription="Create a new document." ma:contentTypeScope="" ma:versionID="c44a252ce07b57677de6db11871d0434">
  <xsd:schema xmlns:xsd="http://www.w3.org/2001/XMLSchema" xmlns:xs="http://www.w3.org/2001/XMLSchema" xmlns:p="http://schemas.microsoft.com/office/2006/metadata/properties" xmlns:ns2="5439193d-6489-428d-a877-177eeb04ceb1" xmlns:ns3="68810ace-306f-4429-8e6f-eb01f6d4048b" xmlns:ns4="http://schemas.microsoft.com/sharepoint/v3/fields" xmlns:ns5="59930f83-829d-4f62-add2-bc193d753bf5" targetNamespace="http://schemas.microsoft.com/office/2006/metadata/properties" ma:root="true" ma:fieldsID="ddabeb128ba64bbb5f5ddff379170fab" ns2:_="" ns3:_="" ns4:_="" ns5:_="">
    <xsd:import namespace="5439193d-6489-428d-a877-177eeb04ceb1"/>
    <xsd:import namespace="68810ace-306f-4429-8e6f-eb01f6d4048b"/>
    <xsd:import namespace="http://schemas.microsoft.com/sharepoint/v3/fields"/>
    <xsd:import namespace="59930f83-829d-4f62-add2-bc193d753bf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ow_x003f_" minOccurs="0"/>
                <xsd:element ref="ns3:Request_x0020_ID_x0020__x0023_" minOccurs="0"/>
                <xsd:element ref="ns4:_Status" minOccurs="0"/>
                <xsd:element ref="ns3:File_x0020_Source" minOccurs="0"/>
                <xsd:element ref="ns5:SharedWithUsers" minOccurs="0"/>
                <xsd:element ref="ns5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39193d-6489-428d-a877-177eeb04ceb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810ace-306f-4429-8e6f-eb01f6d4048b" elementFormDefault="qualified">
    <xsd:import namespace="http://schemas.microsoft.com/office/2006/documentManagement/types"/>
    <xsd:import namespace="http://schemas.microsoft.com/office/infopath/2007/PartnerControls"/>
    <xsd:element name="Show_x003f_" ma:index="11" nillable="true" ma:displayName="Show?" ma:default="No" ma:format="Dropdown" ma:hidden="true" ma:internalName="Show_x003f_" ma:readOnly="false">
      <xsd:simpleType>
        <xsd:restriction base="dms:Choice">
          <xsd:enumeration value="Yes"/>
          <xsd:enumeration value="No"/>
        </xsd:restriction>
      </xsd:simpleType>
    </xsd:element>
    <xsd:element name="Request_x0020_ID_x0020__x0023_" ma:index="12" nillable="true" ma:displayName="Request ID #" ma:internalName="Request_x0020_ID_x0020__x0023_">
      <xsd:simpleType>
        <xsd:restriction base="dms:Number"/>
      </xsd:simpleType>
    </xsd:element>
    <xsd:element name="File_x0020_Source" ma:index="15" nillable="true" ma:displayName="File Source" ma:default="New" ma:internalName="File_x0020_Sourc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14" nillable="true" ma:displayName="Status" ma:default="Not Started" ma:format="Dropdown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Resources"/>
              <xsd:enumeration value="Final"/>
              <xsd:enumeration value="Expired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930f83-829d-4f62-add2-bc193d753bf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13ff120d-8bd5-4291-a148-70db8d7e9204" ContentTypeId="0x01" PreviousValue="false"/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E98EC17C-9838-4002-9A79-24106A62D27C}">
  <ds:schemaRefs>
    <ds:schemaRef ds:uri="http://purl.org/dc/elements/1.1/"/>
    <ds:schemaRef ds:uri="59930f83-829d-4f62-add2-bc193d753bf5"/>
    <ds:schemaRef ds:uri="5439193d-6489-428d-a877-177eeb04ceb1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schemas.microsoft.com/sharepoint/v3/fields"/>
    <ds:schemaRef ds:uri="68810ace-306f-4429-8e6f-eb01f6d4048b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F0272E7-4BB4-43CA-B443-AE3A932CA1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577CB5-FCA8-4C25-A7AD-B94546E18A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39193d-6489-428d-a877-177eeb04ceb1"/>
    <ds:schemaRef ds:uri="68810ace-306f-4429-8e6f-eb01f6d4048b"/>
    <ds:schemaRef ds:uri="http://schemas.microsoft.com/sharepoint/v3/fields"/>
    <ds:schemaRef ds:uri="59930f83-829d-4f62-add2-bc193d753b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F071BD2-A654-4569-BF15-9BD768B03E58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F55A1CC4-3389-4866-BD45-AA1EC91DE152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11597</TotalTime>
  <Words>1833</Words>
  <Application>Microsoft Office PowerPoint</Application>
  <PresentationFormat>Widescreen</PresentationFormat>
  <Paragraphs>110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Wingdings</vt:lpstr>
      <vt:lpstr>HRSA</vt:lpstr>
      <vt:lpstr>Custom Design</vt:lpstr>
      <vt:lpstr>2_Office Theme</vt:lpstr>
      <vt:lpstr>UpdatedWideScreenTemplate</vt:lpstr>
      <vt:lpstr>Clients Served by the Ryan White HIV/AIDS Program  2021</vt:lpstr>
      <vt:lpstr>Clients Served by the Ryan White HIV/AIDS Program, by Gender, 2021 — United States and 3 Territoriesa</vt:lpstr>
      <vt:lpstr>Ryan White HIV/AIDS Program Clients, by Age Group, 2010 and 2021—United States and 3 Territoriesa</vt:lpstr>
      <vt:lpstr>Clients Served by the Ryan White HIV/AIDS Program, by Gender and Age Group, 2021—United States and 3 Territoriesa</vt:lpstr>
      <vt:lpstr>Clients Served by the Ryan White HIV/AIDS Program, by Race/Ethnicity, 2021—United States and 3 Territoriesa</vt:lpstr>
      <vt:lpstr>Clients Served by the Ryan White HIV/AIDS Program, by Gender and Race/Ethnicity, 2021—United States and 3 Territoriesa</vt:lpstr>
      <vt:lpstr>Clients Served by the Ryan White HIV/AIDS Program by Gender and Transmission Category, 2021—United States and 3 Territoriesa</vt:lpstr>
      <vt:lpstr>Clients Served by the Ryan White HIV/AIDS Program, by Housing Status, 2021—United States and 3 Territoriesa</vt:lpstr>
      <vt:lpstr>Clients Served by the Ryan White HIV/AIDS Program, by Gender and Housing Status, 2021—United States and 3 Territoriesa</vt:lpstr>
      <vt:lpstr>Clients Served by the Ryan White HIV/AIDS Program, by Health Care Coverage, 2021—United States and 3 Territoriesa</vt:lpstr>
      <vt:lpstr>Clients Served by the Ryan White HIV/AIDS Program, by Poverty Level, 2021—United States and 3 Territoriesa</vt:lpstr>
      <vt:lpstr>Clients Served by the Ryan White HIV/AIDS Program Living ≤100% of the Federal Poverty Level, by Gender, 2021—United States and 3 Territoriesa</vt:lpstr>
      <vt:lpstr>Clients Served by the Ryan White HIV/AIDS Program Living ≤100% of the Federal Poverty Level, by Housing Status, 2021—United States and 3 Territoriesa</vt:lpstr>
    </vt:vector>
  </TitlesOfParts>
  <Company>HRSA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RSR 2021 Overview slides_for clearance.pptx</dc:title>
  <dc:creator>Brantley, Meredith (HRSA)</dc:creator>
  <cp:keywords>Ryan White HIV/AIDS Program, client level data, RSR</cp:keywords>
  <cp:lastModifiedBy>Schachner, Amy (HRSA)</cp:lastModifiedBy>
  <cp:revision>277</cp:revision>
  <dcterms:created xsi:type="dcterms:W3CDTF">2016-11-08T17:51:51Z</dcterms:created>
  <dcterms:modified xsi:type="dcterms:W3CDTF">2023-02-02T21:21:07Z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0x01010032AB4D0CEFC6B84087C1D399CE94E8BF</vt:lpwstr>
  </property>
  <property fmtid="{D5CDD505-2E9C-101B-9397-08002B2CF9AE}" pid="3" name="_dlc_DocIdItemGuid">
    <vt:lpwstr>2c022984-586a-4e33-9aef-a3331f27b8ae</vt:lpwstr>
  </property>
</Properties>
</file>