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6"/>
    <p:sldMasterId id="2147483783" r:id="rId7"/>
    <p:sldMasterId id="2147483795" r:id="rId8"/>
    <p:sldMasterId id="2147483807" r:id="rId9"/>
  </p:sldMasterIdLst>
  <p:notesMasterIdLst>
    <p:notesMasterId r:id="rId28"/>
  </p:notesMasterIdLst>
  <p:handoutMasterIdLst>
    <p:handoutMasterId r:id="rId29"/>
  </p:handoutMasterIdLst>
  <p:sldIdLst>
    <p:sldId id="295" r:id="rId10"/>
    <p:sldId id="262" r:id="rId11"/>
    <p:sldId id="417" r:id="rId12"/>
    <p:sldId id="297" r:id="rId13"/>
    <p:sldId id="285" r:id="rId14"/>
    <p:sldId id="266" r:id="rId15"/>
    <p:sldId id="298" r:id="rId16"/>
    <p:sldId id="268" r:id="rId17"/>
    <p:sldId id="282" r:id="rId18"/>
    <p:sldId id="280" r:id="rId19"/>
    <p:sldId id="269" r:id="rId20"/>
    <p:sldId id="283" r:id="rId21"/>
    <p:sldId id="299" r:id="rId22"/>
    <p:sldId id="377" r:id="rId23"/>
    <p:sldId id="416" r:id="rId24"/>
    <p:sldId id="288" r:id="rId25"/>
    <p:sldId id="289" r:id="rId26"/>
    <p:sldId id="291" r:id="rId27"/>
  </p:sldIdLst>
  <p:sldSz cx="12192000" cy="6858000"/>
  <p:notesSz cx="6858000" cy="9144000"/>
  <p:custDataLst>
    <p:tags r:id="rId30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Transgender Clients, 2021" id="{98571253-4E96-4877-B0D7-308B89800006}">
          <p14:sldIdLst>
            <p14:sldId id="295"/>
            <p14:sldId id="262"/>
            <p14:sldId id="417"/>
            <p14:sldId id="297"/>
            <p14:sldId id="285"/>
            <p14:sldId id="266"/>
            <p14:sldId id="298"/>
            <p14:sldId id="268"/>
            <p14:sldId id="282"/>
            <p14:sldId id="280"/>
            <p14:sldId id="269"/>
            <p14:sldId id="283"/>
            <p14:sldId id="299"/>
            <p14:sldId id="377"/>
            <p14:sldId id="416"/>
            <p14:sldId id="288"/>
            <p14:sldId id="289"/>
            <p14:sldId id="29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3456" userDrawn="1">
          <p15:clr>
            <a:srgbClr val="A4A3A4"/>
          </p15:clr>
        </p15:guide>
        <p15:guide id="2" pos="550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F8D80C5A-1B77-B8F7-C083-6BC9D9D4AFB4}" name="Matthews, Tracy (HRSA)" initials="MT(" userId="S::TMatthews@hrsa.gov::1bf3aa43-6bab-4c1f-bd49-54e943964347" providerId="AD"/>
  <p188:author id="{79291C61-7AA6-396C-344B-5AD578B9EA86}" name="Mills, Robert (HRSA)" initials="MR(" userId="S::RMills@hrsa.gov::369171cb-604f-4601-9aa6-a3049bd54758" providerId="AD"/>
  <p188:author id="{CA2FAE76-AC60-1E89-7B76-708BE81479FD}" name="Kunapareddy, Srujana (HRSA)" initials="KS(" userId="S::SKunapareddy@HRSA.Gov::dadb700e-0ad4-4172-8ab1-a0e62861830c" providerId="AD"/>
  <p188:author id="{728F7493-DC76-5A5F-1BC9-6EFE49BF2521}" name="Hauck, Heather (HRSA)" initials="HH(" userId="S::HHauck@HRSA.Gov::31c1c0cd-c7d1-4872-bb23-fe338665d9a2" providerId="AD"/>
  <p188:author id="{F25336B5-73FF-D558-BE1B-AEFD216DDF71}" name="Klein, Pamela (HRSA)" initials="KP(" userId="S::PKlein@HRSA.Gov::fec1db0a-566e-43b2-9473-bf75d2aabc81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amela Klein" initials="PK" lastIdx="2" clrIdx="0"/>
  <p:cmAuthor id="7" name="Ferachi, Harrison (HRSA)" initials="HF" lastIdx="2" clrIdx="7">
    <p:extLst>
      <p:ext uri="{19B8F6BF-5375-455C-9EA6-DF929625EA0E}">
        <p15:presenceInfo xmlns:p15="http://schemas.microsoft.com/office/powerpoint/2012/main" userId="Ferachi, Harrison (HRSA)" providerId="None"/>
      </p:ext>
    </p:extLst>
  </p:cmAuthor>
  <p:cmAuthor id="1" name="Antigone Dempsey" initials="AHD" lastIdx="4" clrIdx="1"/>
  <p:cmAuthor id="8" name="Chavis, Nicole (HRSA)" initials="CN(" lastIdx="1" clrIdx="8">
    <p:extLst>
      <p:ext uri="{19B8F6BF-5375-455C-9EA6-DF929625EA0E}">
        <p15:presenceInfo xmlns:p15="http://schemas.microsoft.com/office/powerpoint/2012/main" userId="S-1-5-21-1575576018-681398725-1848903544-64251" providerId="AD"/>
      </p:ext>
    </p:extLst>
  </p:cmAuthor>
  <p:cmAuthor id="2" name="Brantley, Meredith (HRSA)" initials="BM(" lastIdx="19" clrIdx="2">
    <p:extLst>
      <p:ext uri="{19B8F6BF-5375-455C-9EA6-DF929625EA0E}">
        <p15:presenceInfo xmlns:p15="http://schemas.microsoft.com/office/powerpoint/2012/main" userId="S-1-5-21-1575576018-681398725-1848903544-54839" providerId="AD"/>
      </p:ext>
    </p:extLst>
  </p:cmAuthor>
  <p:cmAuthor id="9" name="Mills, Robert (HRSA)" initials="MR(" lastIdx="14" clrIdx="9">
    <p:extLst>
      <p:ext uri="{19B8F6BF-5375-455C-9EA6-DF929625EA0E}">
        <p15:presenceInfo xmlns:p15="http://schemas.microsoft.com/office/powerpoint/2012/main" userId="S-1-5-21-1575576018-681398725-1848903544-12947" providerId="AD"/>
      </p:ext>
    </p:extLst>
  </p:cmAuthor>
  <p:cmAuthor id="3" name="Geiger, Tanya (HRSA)" initials="GT(" lastIdx="5" clrIdx="3">
    <p:extLst>
      <p:ext uri="{19B8F6BF-5375-455C-9EA6-DF929625EA0E}">
        <p15:presenceInfo xmlns:p15="http://schemas.microsoft.com/office/powerpoint/2012/main" userId="S-1-5-21-1575576018-681398725-1848903544-54790" providerId="AD"/>
      </p:ext>
    </p:extLst>
  </p:cmAuthor>
  <p:cmAuthor id="4" name="Psihopaidas, Demetrios (HRSA)" initials="PD(" lastIdx="33" clrIdx="4">
    <p:extLst>
      <p:ext uri="{19B8F6BF-5375-455C-9EA6-DF929625EA0E}">
        <p15:presenceInfo xmlns:p15="http://schemas.microsoft.com/office/powerpoint/2012/main" userId="S-1-5-21-1575576018-681398725-1848903544-56522" providerId="AD"/>
      </p:ext>
    </p:extLst>
  </p:cmAuthor>
  <p:cmAuthor id="5" name="Cohen Gagne, Stacy (HRSA)" initials="CGS(" lastIdx="67" clrIdx="5">
    <p:extLst>
      <p:ext uri="{19B8F6BF-5375-455C-9EA6-DF929625EA0E}">
        <p15:presenceInfo xmlns:p15="http://schemas.microsoft.com/office/powerpoint/2012/main" userId="S-1-5-21-1575576018-681398725-1848903544-46261" providerId="AD"/>
      </p:ext>
    </p:extLst>
  </p:cmAuthor>
  <p:cmAuthor id="6" name="Carney, Jhetari (HRSA)" initials="CJ(" lastIdx="1" clrIdx="6">
    <p:extLst>
      <p:ext uri="{19B8F6BF-5375-455C-9EA6-DF929625EA0E}">
        <p15:presenceInfo xmlns:p15="http://schemas.microsoft.com/office/powerpoint/2012/main" userId="S-1-5-21-1575576018-681398725-1848903544-5483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DD136"/>
    <a:srgbClr val="21409A"/>
    <a:srgbClr val="96649B"/>
    <a:srgbClr val="7F0000"/>
    <a:srgbClr val="F18C22"/>
    <a:srgbClr val="8497B0"/>
    <a:srgbClr val="9784B0"/>
    <a:srgbClr val="333F50"/>
    <a:srgbClr val="47C3D3"/>
    <a:srgbClr val="FFDE1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211" autoAdjust="0"/>
    <p:restoredTop sz="80044" autoAdjust="0"/>
  </p:normalViewPr>
  <p:slideViewPr>
    <p:cSldViewPr>
      <p:cViewPr>
        <p:scale>
          <a:sx n="100" d="100"/>
          <a:sy n="100" d="100"/>
        </p:scale>
        <p:origin x="1488" y="72"/>
      </p:cViewPr>
      <p:guideLst>
        <p:guide orient="horz" pos="3456"/>
        <p:guide pos="55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2" d="100"/>
          <a:sy n="82" d="100"/>
        </p:scale>
        <p:origin x="4228" y="4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4.xml"/><Relationship Id="rId18" Type="http://schemas.openxmlformats.org/officeDocument/2006/relationships/slide" Target="slides/slide9.xml"/><Relationship Id="rId26" Type="http://schemas.openxmlformats.org/officeDocument/2006/relationships/slide" Target="slides/slide17.xml"/><Relationship Id="rId3" Type="http://schemas.openxmlformats.org/officeDocument/2006/relationships/customXml" Target="../customXml/item3.xml"/><Relationship Id="rId21" Type="http://schemas.openxmlformats.org/officeDocument/2006/relationships/slide" Target="slides/slide12.xml"/><Relationship Id="rId34" Type="http://schemas.openxmlformats.org/officeDocument/2006/relationships/theme" Target="theme/theme1.xml"/><Relationship Id="rId7" Type="http://schemas.openxmlformats.org/officeDocument/2006/relationships/slideMaster" Target="slideMasters/slideMaster2.xml"/><Relationship Id="rId12" Type="http://schemas.openxmlformats.org/officeDocument/2006/relationships/slide" Target="slides/slide3.xml"/><Relationship Id="rId17" Type="http://schemas.openxmlformats.org/officeDocument/2006/relationships/slide" Target="slides/slide8.xml"/><Relationship Id="rId25" Type="http://schemas.openxmlformats.org/officeDocument/2006/relationships/slide" Target="slides/slide16.xml"/><Relationship Id="rId33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7.xml"/><Relationship Id="rId20" Type="http://schemas.openxmlformats.org/officeDocument/2006/relationships/slide" Target="slides/slide11.xml"/><Relationship Id="rId29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2.xml"/><Relationship Id="rId24" Type="http://schemas.openxmlformats.org/officeDocument/2006/relationships/slide" Target="slides/slide15.xml"/><Relationship Id="rId32" Type="http://schemas.openxmlformats.org/officeDocument/2006/relationships/presProps" Target="presProps.xml"/><Relationship Id="rId5" Type="http://schemas.openxmlformats.org/officeDocument/2006/relationships/customXml" Target="../customXml/item5.xml"/><Relationship Id="rId15" Type="http://schemas.openxmlformats.org/officeDocument/2006/relationships/slide" Target="slides/slide6.xml"/><Relationship Id="rId23" Type="http://schemas.openxmlformats.org/officeDocument/2006/relationships/slide" Target="slides/slide14.xml"/><Relationship Id="rId28" Type="http://schemas.openxmlformats.org/officeDocument/2006/relationships/notesMaster" Target="notesMasters/notesMaster1.xml"/><Relationship Id="rId36" Type="http://schemas.microsoft.com/office/2018/10/relationships/authors" Target="authors.xml"/><Relationship Id="rId10" Type="http://schemas.openxmlformats.org/officeDocument/2006/relationships/slide" Target="slides/slide1.xml"/><Relationship Id="rId19" Type="http://schemas.openxmlformats.org/officeDocument/2006/relationships/slide" Target="slides/slide10.xml"/><Relationship Id="rId31" Type="http://schemas.openxmlformats.org/officeDocument/2006/relationships/commentAuthors" Target="commentAuthors.xml"/><Relationship Id="rId4" Type="http://schemas.openxmlformats.org/officeDocument/2006/relationships/customXml" Target="../customXml/item4.xml"/><Relationship Id="rId9" Type="http://schemas.openxmlformats.org/officeDocument/2006/relationships/slideMaster" Target="slideMasters/slideMaster4.xml"/><Relationship Id="rId14" Type="http://schemas.openxmlformats.org/officeDocument/2006/relationships/slide" Target="slides/slide5.xml"/><Relationship Id="rId22" Type="http://schemas.openxmlformats.org/officeDocument/2006/relationships/slide" Target="slides/slide13.xml"/><Relationship Id="rId27" Type="http://schemas.openxmlformats.org/officeDocument/2006/relationships/slide" Target="slides/slide18.xml"/><Relationship Id="rId30" Type="http://schemas.openxmlformats.org/officeDocument/2006/relationships/tags" Target="tags/tag1.xml"/><Relationship Id="rId35" Type="http://schemas.openxmlformats.org/officeDocument/2006/relationships/tableStyles" Target="tableStyles.xml"/><Relationship Id="rId8" Type="http://schemas.openxmlformats.org/officeDocument/2006/relationships/slideMaster" Target="slideMasters/slideMaster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A5C6D46-1BC5-4C6B-8B31-D02AB1CE229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4496B56-43DC-49B2-A535-C37D7543612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B308B8-C1B4-4B69-8329-6E47A54FA414}" type="datetimeFigureOut">
              <a:rPr lang="en-US" smtClean="0"/>
              <a:t>2/26/2023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DAF4A65-5210-4B22-83C1-B01B40DB37B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A045EE0-708A-4E1F-AF94-75E8FB52B3E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98B392-D5E4-41A6-9AF3-A39A614802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4115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E79B52-B2FF-46C1-A7F5-F38AE38566D1}" type="datetimeFigureOut">
              <a:rPr lang="en-US" smtClean="0"/>
              <a:t>2/26/2023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883462-2536-4810-AD44-83EDC69E99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7130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rsa.gov/" TargetMode="External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HRSA is on four social media platforms. We encourage you to follow along and share our content on Twitter, Facebook, LinkedIn and Instagram to stay up-to-date on the latest HRSA news.  Our account/handle on each platform is @</a:t>
            </a:r>
            <a:r>
              <a:rPr lang="en-US" sz="1200" i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HRSAgov</a:t>
            </a:r>
            <a:r>
              <a:rPr lang="en-US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Additionally, we also encourage you to sign up for HRSA’s e-News, a biweekly email of comprehensive HRSA news, and to sign up for HRSA press releases.  You can also  visit our website </a:t>
            </a:r>
            <a:r>
              <a:rPr lang="en-US" sz="1200" i="1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www.HRSA.gov</a:t>
            </a:r>
            <a:r>
              <a:rPr lang="en-US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for more detailed information about all of our programs. 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A11B83-7453-4C63-9F24-B8D95A5E7065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208241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Among the 1,270 transgender men served by RWHAP with reported health care coverage information, 77.3% were covered by some form of health care coverage during 2021:  36.5% were covered by Medicaid, 10.6% had multiple forms of coverage, 5.6% were covered by Medicare, and 5.0% were covered by Medicare and Medicaid. 22.7% of RWHAP transgender men had no coverage. </a:t>
            </a:r>
          </a:p>
          <a:p>
            <a:endParaRPr lang="en-US" dirty="0"/>
          </a:p>
          <a:p>
            <a:r>
              <a:rPr lang="en-US" dirty="0"/>
              <a:t>Multiple coverage includes any combination of coverage types except for the joint Medicaid and Medicare category, which is displayed separately.</a:t>
            </a:r>
          </a:p>
          <a:p>
            <a:endParaRPr lang="en-US" dirty="0"/>
          </a:p>
          <a:p>
            <a:r>
              <a:rPr lang="en-US" dirty="0"/>
              <a:t>The three territories are Guam, Puerto Rico, and the U.S. Virgin Islands.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883462-2536-4810-AD44-83EDC69E991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904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 2021, of the 10,324 transgender women served by the RWHAP with income information, 75.2% were living at or below 100% of the federal poverty level (FPL). Among the 1,179 transgender men served by the RWHAP with income information, 67.8% were living at or below 100% FPL. </a:t>
            </a:r>
          </a:p>
          <a:p>
            <a:endParaRPr lang="en-US" dirty="0"/>
          </a:p>
          <a:p>
            <a:r>
              <a:rPr lang="en-US" dirty="0"/>
              <a:t>The three territories are Guam, Puerto Rico, and the U.S. Virgin Islands.</a:t>
            </a:r>
          </a:p>
          <a:p>
            <a:r>
              <a:rPr lang="en-US" dirty="0"/>
              <a:t>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883462-2536-4810-AD44-83EDC69E991C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56079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>
                <a:effectLst/>
              </a:rPr>
              <a:t>Viral suppression has increased steadily </a:t>
            </a:r>
            <a:r>
              <a:rPr lang="en-US" dirty="0">
                <a:effectLst/>
              </a:rPr>
              <a:t>over time among transgender clients, from 61.5% in 2010</a:t>
            </a:r>
            <a:r>
              <a:rPr lang="en-US" baseline="0" dirty="0">
                <a:effectLst/>
              </a:rPr>
              <a:t> </a:t>
            </a:r>
            <a:r>
              <a:rPr lang="en-US" dirty="0">
                <a:effectLst/>
              </a:rPr>
              <a:t>to 84.8% in 2021.  Comparatively, the overall RWHAP population viral suppression in 2021</a:t>
            </a:r>
            <a:r>
              <a:rPr lang="en-US" baseline="0" dirty="0">
                <a:effectLst/>
              </a:rPr>
              <a:t> was 89.7%.</a:t>
            </a:r>
            <a:endParaRPr lang="en-US" dirty="0">
              <a:effectLst/>
            </a:endParaRPr>
          </a:p>
          <a:p>
            <a:r>
              <a:rPr lang="en-US" dirty="0">
                <a:effectLst/>
              </a:rPr>
              <a:t> </a:t>
            </a:r>
          </a:p>
          <a:p>
            <a:r>
              <a:rPr lang="en-US" dirty="0">
                <a:effectLst/>
              </a:rPr>
              <a:t>Viral suppression is defined as ≥1 outpatient/ambulatory health services visit  during the calendar year and ≥1 viral load reported, with the last viral load result &lt;200 copies/</a:t>
            </a:r>
            <a:r>
              <a:rPr lang="en-US" dirty="0" err="1">
                <a:effectLst/>
              </a:rPr>
              <a:t>mL.</a:t>
            </a:r>
            <a:endParaRPr lang="en-US" dirty="0">
              <a:effectLst/>
            </a:endParaRPr>
          </a:p>
          <a:p>
            <a:r>
              <a:rPr lang="en-US" dirty="0">
                <a:effectLst/>
              </a:rPr>
              <a:t> </a:t>
            </a:r>
          </a:p>
          <a:p>
            <a:r>
              <a:rPr lang="en-US" dirty="0">
                <a:effectLst/>
              </a:rPr>
              <a:t>The three territories include Guam, Puerto Rico, and the U.S. Virgin Islands.</a:t>
            </a:r>
          </a:p>
          <a:p>
            <a:endParaRPr lang="en-US" dirty="0">
              <a:effectLst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474E639-E871-46A8-96AA-8898547371E6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6417279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effectLst/>
              </a:rPr>
              <a:t>In 2021, viral suppression varied by gender; 84.8% of transgender clients achieved viral suppression, compared to 89.9% of female clients and 89.8% of male clients.</a:t>
            </a:r>
          </a:p>
          <a:p>
            <a:r>
              <a:rPr lang="en-US" dirty="0">
                <a:effectLst/>
              </a:rPr>
              <a:t> </a:t>
            </a:r>
          </a:p>
          <a:p>
            <a:r>
              <a:rPr lang="en-US" dirty="0">
                <a:effectLst/>
              </a:rPr>
              <a:t>N represents the total number of clients in the specific subpopulation.</a:t>
            </a:r>
          </a:p>
          <a:p>
            <a:r>
              <a:rPr lang="en-US" dirty="0">
                <a:effectLst/>
              </a:rPr>
              <a:t> </a:t>
            </a:r>
          </a:p>
          <a:p>
            <a:r>
              <a:rPr lang="en-US" dirty="0">
                <a:effectLst/>
              </a:rPr>
              <a:t>Viral suppression is defined as ≥1 outpatient/ambulatory health services visit  during the calendar year and ≥1 viral load reported, with the last viral load result &lt;200 copies/</a:t>
            </a:r>
            <a:r>
              <a:rPr lang="en-US" dirty="0" err="1">
                <a:effectLst/>
              </a:rPr>
              <a:t>mL.</a:t>
            </a:r>
            <a:endParaRPr lang="en-US" dirty="0">
              <a:effectLst/>
            </a:endParaRPr>
          </a:p>
          <a:p>
            <a:r>
              <a:rPr lang="en-US" dirty="0">
                <a:effectLst/>
              </a:rPr>
              <a:t> </a:t>
            </a:r>
          </a:p>
          <a:p>
            <a:r>
              <a:rPr lang="en-US" dirty="0">
                <a:effectLst/>
              </a:rPr>
              <a:t>The three territories include Guam, Puerto Rico, and the U.S. Virgin Islands.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5993D1-048E-4E7D-B172-295882EE4FB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057441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effectLst/>
              </a:rPr>
              <a:t>In 2021, among transgender clients, viral suppression (84.8%) was lower than the national RWHAP average (89.7%) – indicated by the dashed grey line.</a:t>
            </a:r>
          </a:p>
          <a:p>
            <a:r>
              <a:rPr lang="en-US" dirty="0">
                <a:effectLst/>
              </a:rPr>
              <a:t> </a:t>
            </a:r>
          </a:p>
          <a:p>
            <a:r>
              <a:rPr lang="en-US" dirty="0">
                <a:effectLst/>
              </a:rPr>
              <a:t>Viral suppression was lowest among transgender clients aged 20–24 years (75.6%); and those with temporary (79.7%) and unstable (71.2%) housing. </a:t>
            </a:r>
          </a:p>
          <a:p>
            <a:r>
              <a:rPr lang="en-US" dirty="0">
                <a:effectLst/>
              </a:rPr>
              <a:t> </a:t>
            </a:r>
          </a:p>
          <a:p>
            <a:r>
              <a:rPr lang="en-US" dirty="0">
                <a:effectLst/>
              </a:rPr>
              <a:t>N represents the total number of clients in the specific subpopulation.</a:t>
            </a:r>
          </a:p>
          <a:p>
            <a:r>
              <a:rPr lang="en-US" b="1" dirty="0">
                <a:effectLst/>
              </a:rPr>
              <a:t> </a:t>
            </a:r>
            <a:endParaRPr lang="en-US" dirty="0">
              <a:effectLst/>
            </a:endParaRPr>
          </a:p>
          <a:p>
            <a:r>
              <a:rPr lang="en-US" dirty="0">
                <a:effectLst/>
              </a:rPr>
              <a:t>Viral suppression is defined as ≥1 outpatient/ambulatory health services visit during the calendar year and ≥1 viral load reported, with the last viral load result &lt;200 copies/</a:t>
            </a:r>
            <a:r>
              <a:rPr lang="en-US" dirty="0" err="1">
                <a:effectLst/>
              </a:rPr>
              <a:t>mL.</a:t>
            </a:r>
            <a:endParaRPr lang="en-US" dirty="0">
              <a:effectLst/>
            </a:endParaRPr>
          </a:p>
          <a:p>
            <a:r>
              <a:rPr lang="en-US" b="1" dirty="0">
                <a:effectLst/>
              </a:rPr>
              <a:t> </a:t>
            </a:r>
            <a:endParaRPr lang="en-US" dirty="0">
              <a:effectLst/>
            </a:endParaRPr>
          </a:p>
          <a:p>
            <a:r>
              <a:rPr lang="en-US" dirty="0">
                <a:effectLst/>
              </a:rPr>
              <a:t>The three territories include Guam, Puerto Rico, and the U.S. Virgin Islands.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5993D1-048E-4E7D-B172-295882EE4FB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6344437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effectLst/>
              </a:rPr>
              <a:t>This slide shows viral suppression for Black/African American, White, and Hispanic/Latino</a:t>
            </a:r>
            <a:r>
              <a:rPr lang="en-US" baseline="0" dirty="0">
                <a:effectLst/>
              </a:rPr>
              <a:t> transgender women clients in 2021 by age group.  Overall, Black/African American transgender women clients had lower viral suppression compared to their White and Hispanic/Latino counterparts of the same age group, particularly among clients aged 25–34 and 35–44 years.</a:t>
            </a:r>
            <a:endParaRPr lang="en-US" dirty="0">
              <a:effectLst/>
            </a:endParaRPr>
          </a:p>
          <a:p>
            <a:r>
              <a:rPr lang="en-US" dirty="0">
                <a:effectLst/>
              </a:rPr>
              <a:t> 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effectLst/>
              </a:rPr>
              <a:t>N represents the total number of clients in the specific subpopulation.</a:t>
            </a:r>
            <a:r>
              <a:rPr lang="en-US" baseline="0" dirty="0">
                <a:effectLst/>
              </a:rPr>
              <a:t> </a:t>
            </a:r>
            <a:r>
              <a:rPr lang="en-US" dirty="0">
                <a:effectLst/>
              </a:rPr>
              <a:t>Caution should be used when interpreting</a:t>
            </a:r>
            <a:r>
              <a:rPr lang="en-US" baseline="0" dirty="0">
                <a:effectLst/>
              </a:rPr>
              <a:t> percentages based on denominators less than 100.</a:t>
            </a:r>
            <a:r>
              <a:rPr lang="en-US" dirty="0">
                <a:effectLst/>
              </a:rPr>
              <a:t>  </a:t>
            </a:r>
          </a:p>
          <a:p>
            <a:endParaRPr lang="en-US" dirty="0">
              <a:effectLst/>
            </a:endParaRPr>
          </a:p>
          <a:p>
            <a:r>
              <a:rPr lang="en-US" dirty="0">
                <a:effectLst/>
              </a:rPr>
              <a:t>Viral suppression is defined as ≥1 outpatient/ambulatory health services visit  during the calendar year and ≥1 viral load reported, with the last viral load result &lt;200 copies/</a:t>
            </a:r>
            <a:r>
              <a:rPr lang="en-US" dirty="0" err="1">
                <a:effectLst/>
              </a:rPr>
              <a:t>mL.</a:t>
            </a:r>
            <a:endParaRPr lang="en-US" dirty="0">
              <a:effectLst/>
            </a:endParaRPr>
          </a:p>
          <a:p>
            <a:r>
              <a:rPr lang="en-US" dirty="0">
                <a:effectLst/>
              </a:rPr>
              <a:t> </a:t>
            </a:r>
          </a:p>
          <a:p>
            <a:r>
              <a:rPr lang="en-US" dirty="0">
                <a:effectLst/>
              </a:rPr>
              <a:t>The three territories include Guam, Puerto Rico, and the U.S. Virgin Islands.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5993D1-048E-4E7D-B172-295882EE4FB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386272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effectLst/>
              </a:rPr>
              <a:t>This slide shows viral suppression for Black/African American, White, and Hispanic/Latino</a:t>
            </a:r>
            <a:r>
              <a:rPr lang="en-US" baseline="0" dirty="0">
                <a:effectLst/>
              </a:rPr>
              <a:t> transgender women clients in 2021, by housing status.  Among clients with unstable housing, viral suppression was substantially lower than those with stable housing for Black/African American, White, and Hispanic/Latino clients.  However, for all housing statuses, viral suppression for Black/African American transgender women was lowest compared to Whites and Hispanics/Latinos.</a:t>
            </a:r>
            <a:endParaRPr lang="en-US" dirty="0">
              <a:effectLst/>
            </a:endParaRPr>
          </a:p>
          <a:p>
            <a:r>
              <a:rPr lang="en-US" dirty="0">
                <a:effectLst/>
              </a:rPr>
              <a:t> 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effectLst/>
              </a:rPr>
              <a:t>N represents the total number of clients in the specific subpopulation.</a:t>
            </a:r>
            <a:r>
              <a:rPr lang="en-US" baseline="0" dirty="0">
                <a:effectLst/>
              </a:rPr>
              <a:t> </a:t>
            </a:r>
            <a:r>
              <a:rPr lang="en-US" dirty="0">
                <a:effectLst/>
              </a:rPr>
              <a:t>Caution should be used when interpreting</a:t>
            </a:r>
            <a:r>
              <a:rPr lang="en-US" baseline="0" dirty="0">
                <a:effectLst/>
              </a:rPr>
              <a:t> percentages based on denominators less than 100.</a:t>
            </a:r>
            <a:r>
              <a:rPr lang="en-US" dirty="0">
                <a:effectLst/>
              </a:rPr>
              <a:t>  </a:t>
            </a:r>
          </a:p>
          <a:p>
            <a:endParaRPr lang="en-US" dirty="0">
              <a:effectLst/>
            </a:endParaRPr>
          </a:p>
          <a:p>
            <a:r>
              <a:rPr lang="en-US" dirty="0">
                <a:effectLst/>
              </a:rPr>
              <a:t>Viral suppression is defined as ≥1 outpatient/ambulatory health services visit  during the calendar year and ≥1 viral load reported, with the last viral load result &lt;200 copies/</a:t>
            </a:r>
            <a:r>
              <a:rPr lang="en-US" dirty="0" err="1">
                <a:effectLst/>
              </a:rPr>
              <a:t>mL.</a:t>
            </a:r>
            <a:endParaRPr lang="en-US" dirty="0">
              <a:effectLst/>
            </a:endParaRPr>
          </a:p>
          <a:p>
            <a:r>
              <a:rPr lang="en-US" dirty="0">
                <a:effectLst/>
              </a:rPr>
              <a:t> </a:t>
            </a:r>
          </a:p>
          <a:p>
            <a:r>
              <a:rPr lang="en-US" dirty="0">
                <a:effectLst/>
              </a:rPr>
              <a:t>The three territories include Guam, Puerto Rico, and the U.S. Virgin Islands.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5993D1-048E-4E7D-B172-295882EE4FB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5215586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effectLst/>
              </a:rPr>
              <a:t>This slide shows viral suppression </a:t>
            </a:r>
            <a:r>
              <a:rPr lang="en-US" baseline="0" dirty="0">
                <a:effectLst/>
              </a:rPr>
              <a:t>by federal poverty level (FPL) </a:t>
            </a:r>
            <a:r>
              <a:rPr lang="en-US" dirty="0">
                <a:effectLst/>
              </a:rPr>
              <a:t>among </a:t>
            </a:r>
            <a:r>
              <a:rPr lang="en-US" baseline="0" dirty="0">
                <a:effectLst/>
              </a:rPr>
              <a:t>transgender women clients in 2021</a:t>
            </a:r>
            <a:r>
              <a:rPr lang="en-US" dirty="0">
                <a:effectLst/>
              </a:rPr>
              <a:t>, for Black/African American, White, and Hispanic/Latino</a:t>
            </a:r>
            <a:r>
              <a:rPr lang="en-US" baseline="0" dirty="0">
                <a:effectLst/>
              </a:rPr>
              <a:t> clients. </a:t>
            </a:r>
            <a:r>
              <a:rPr lang="en-US" dirty="0">
                <a:effectLst/>
              </a:rPr>
              <a:t>Viral suppression for Black/African American transgender women was lower than the national RWHAP average (89.7%) – indicated by the dashed green line – for all poverty levels except the &gt;400%</a:t>
            </a:r>
            <a:r>
              <a:rPr lang="en-US" baseline="0" dirty="0">
                <a:effectLst/>
              </a:rPr>
              <a:t> level</a:t>
            </a:r>
            <a:r>
              <a:rPr lang="en-US" dirty="0">
                <a:effectLst/>
              </a:rPr>
              <a:t>. </a:t>
            </a:r>
            <a:r>
              <a:rPr lang="en-US" baseline="0" dirty="0">
                <a:effectLst/>
              </a:rPr>
              <a:t>Notably, viral suppression for Black/African American transgender clients living at or below 100% FPL was slightly more than 10 percentage points lower than the national RWHAP average. </a:t>
            </a:r>
            <a:endParaRPr lang="en-US" dirty="0">
              <a:effectLst/>
            </a:endParaRPr>
          </a:p>
          <a:p>
            <a:r>
              <a:rPr lang="en-US" dirty="0">
                <a:effectLst/>
              </a:rPr>
              <a:t> 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effectLst/>
              </a:rPr>
              <a:t>N represents the total number of clients in the specific subpopulation.</a:t>
            </a:r>
            <a:r>
              <a:rPr lang="en-US" baseline="0" dirty="0">
                <a:effectLst/>
              </a:rPr>
              <a:t> </a:t>
            </a:r>
            <a:r>
              <a:rPr lang="en-US" dirty="0">
                <a:effectLst/>
              </a:rPr>
              <a:t>Caution should be used when interpreting</a:t>
            </a:r>
            <a:r>
              <a:rPr lang="en-US" baseline="0" dirty="0">
                <a:effectLst/>
              </a:rPr>
              <a:t> percentages based on denominators less than 100.</a:t>
            </a:r>
            <a:r>
              <a:rPr lang="en-US" dirty="0">
                <a:effectLst/>
              </a:rPr>
              <a:t>  </a:t>
            </a:r>
          </a:p>
          <a:p>
            <a:r>
              <a:rPr lang="en-US" dirty="0">
                <a:effectLst/>
              </a:rPr>
              <a:t>  </a:t>
            </a:r>
          </a:p>
          <a:p>
            <a:r>
              <a:rPr lang="en-US" dirty="0">
                <a:effectLst/>
              </a:rPr>
              <a:t>Viral suppression is defined as ≥1 outpatient/ambulatory health services visit  during the calendar year and ≥1 viral load reported, with the last viral load result &lt;200 copies/</a:t>
            </a:r>
            <a:r>
              <a:rPr lang="en-US" dirty="0" err="1">
                <a:effectLst/>
              </a:rPr>
              <a:t>mL.</a:t>
            </a:r>
            <a:endParaRPr lang="en-US" dirty="0">
              <a:effectLst/>
            </a:endParaRPr>
          </a:p>
          <a:p>
            <a:r>
              <a:rPr lang="en-US" b="1" dirty="0">
                <a:effectLst/>
              </a:rPr>
              <a:t> </a:t>
            </a:r>
            <a:endParaRPr lang="en-US" dirty="0">
              <a:effectLst/>
            </a:endParaRPr>
          </a:p>
          <a:p>
            <a:r>
              <a:rPr lang="en-US" dirty="0">
                <a:effectLst/>
              </a:rPr>
              <a:t>The three territories include Guam, Puerto Rico, and the U.S. Virgin Islands.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5993D1-048E-4E7D-B172-295882EE4FB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033805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883462-2536-4810-AD44-83EDC69E991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3321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effectLst/>
              </a:rPr>
              <a:t>The RWHAP serves over half a million people each year. In 2021, of the 575,661</a:t>
            </a:r>
            <a:r>
              <a:rPr lang="en-US" baseline="0" dirty="0">
                <a:effectLst/>
              </a:rPr>
              <a:t> c</a:t>
            </a:r>
            <a:r>
              <a:rPr lang="en-US" dirty="0">
                <a:effectLst/>
              </a:rPr>
              <a:t>lients with a reported gender</a:t>
            </a:r>
            <a:r>
              <a:rPr lang="en-US" b="1" dirty="0">
                <a:effectLst/>
              </a:rPr>
              <a:t>, </a:t>
            </a:r>
            <a:r>
              <a:rPr lang="en-US" dirty="0">
                <a:effectLst/>
              </a:rPr>
              <a:t>72.2% were male, 25.4% were female, and 2.4% were transgender.</a:t>
            </a:r>
          </a:p>
          <a:p>
            <a:r>
              <a:rPr lang="en-US" dirty="0">
                <a:effectLst/>
              </a:rPr>
              <a:t> </a:t>
            </a:r>
          </a:p>
          <a:p>
            <a:r>
              <a:rPr lang="en-US" dirty="0">
                <a:effectLst/>
              </a:rPr>
              <a:t>The three territories include Guam, Puerto Rico, and the U.S. Virgin Islands. </a:t>
            </a:r>
          </a:p>
          <a:p>
            <a:endParaRPr lang="en-US" dirty="0">
              <a:effectLst/>
            </a:endParaRPr>
          </a:p>
          <a:p>
            <a:endParaRPr lang="en-US" dirty="0">
              <a:effectLst/>
            </a:endParaRPr>
          </a:p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474E639-E871-46A8-96AA-8898547371E6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978993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2021, 82.8% of transgender RWHAP clients were transgender women. Another 10.2% were transgender men and 7.0% had another gender identity.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three territories are Guam, Puerto Rico, and the U.S. Virgin Islands.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883462-2536-4810-AD44-83EDC69E991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2110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Among transgender RWHAP clients, 34.0% of transgender women and 31.1% of transgender men were aged 25–34 years in 2021. Almost</a:t>
            </a:r>
            <a:r>
              <a:rPr lang="en-US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half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(45.1%) of transgender women and 40.2% of transgender men were aged 35–54 years.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three territories are Guam, Puerto Rico, and the U.S. Virgin Islands.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 ensure confidentiality, data for transgender youth aged 13–14 years are not presented.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474E639-E871-46A8-96AA-8898547371E6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386695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Among the 9,215 transgender women served by RWHAP with transmission information in 2021, 94.1% had HIV infection attributed to sexual contact, 4.1% to sexual contact and injection drug use, 1.1% to injection drug use, and less than 1% each to perinatally acquired infection and to other transmission categories. </a:t>
            </a:r>
          </a:p>
          <a:p>
            <a:endParaRPr lang="en-US" dirty="0"/>
          </a:p>
          <a:p>
            <a:r>
              <a:rPr lang="en-US" dirty="0"/>
              <a:t>Among the 876 transgender men, 87.9% had HIV infection attributed to sexual contact, 4.3% to sexual contact and injection drug use, 2.9% to perinatally acquired infection, 4.3% to injection drug use, and less than 1% to other transmission categories. </a:t>
            </a:r>
          </a:p>
          <a:p>
            <a:endParaRPr lang="en-US" dirty="0"/>
          </a:p>
          <a:p>
            <a:r>
              <a:rPr lang="en-US" dirty="0"/>
              <a:t>The three territories are Guam, Puerto Rico, and the U.S. Virgin Islands.</a:t>
            </a:r>
          </a:p>
          <a:p>
            <a:endParaRPr lang="en-US" dirty="0"/>
          </a:p>
          <a:p>
            <a:r>
              <a:rPr lang="en-US" dirty="0"/>
              <a:t>Sexual contact includes any reported sexual transmission risk category.</a:t>
            </a:r>
          </a:p>
          <a:p>
            <a:endParaRPr lang="en-US" dirty="0"/>
          </a:p>
          <a:p>
            <a:r>
              <a:rPr lang="en-US" dirty="0"/>
              <a:t>Other includes hemophilia and blood transfusion.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883462-2536-4810-AD44-83EDC69E991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5199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Among the 11,426 transgender women served by RWHAP with reported race/ethnicity information, 88.1% were from racial/ethnic minority populations: 53.3% were Black/African American; 29.4% Hispanic/Latino; less</a:t>
            </a:r>
            <a:r>
              <a:rPr lang="en-US" baseline="0" dirty="0"/>
              <a:t> than 3</a:t>
            </a:r>
            <a:r>
              <a:rPr lang="en-US" dirty="0"/>
              <a:t>% each American Indian/Alaska Native, Asian, Native Hawaiian/Pacific Islander, and multiple</a:t>
            </a:r>
            <a:r>
              <a:rPr lang="en-US" baseline="0" dirty="0"/>
              <a:t> races</a:t>
            </a:r>
            <a:r>
              <a:rPr lang="en-US" dirty="0"/>
              <a:t>. Whites accounted for 11.9% of clients.  </a:t>
            </a:r>
          </a:p>
          <a:p>
            <a:endParaRPr lang="en-US" dirty="0"/>
          </a:p>
          <a:p>
            <a:r>
              <a:rPr lang="en-US" dirty="0"/>
              <a:t>Among the 1,399 transgender men served by RWHAP with reported race/ethnicity information, 77.0% were from racial/ethnic minority populations: 47.0 % were Black/African American; 25.9% Hispanic/Latino; and</a:t>
            </a:r>
            <a:r>
              <a:rPr lang="en-US" baseline="0" dirty="0"/>
              <a:t> less than 2</a:t>
            </a:r>
            <a:r>
              <a:rPr lang="en-US" dirty="0"/>
              <a:t>% each American Indian/Alaska Native, Asian, Native Hawaiian/Pacific Islander, and multiple races. Whites accounted for 23.0% of clients.  </a:t>
            </a:r>
          </a:p>
          <a:p>
            <a:endParaRPr lang="en-US" dirty="0"/>
          </a:p>
          <a:p>
            <a:r>
              <a:rPr lang="en-US" dirty="0"/>
              <a:t>Hispanics/Latinos can be of any race. </a:t>
            </a:r>
          </a:p>
          <a:p>
            <a:endParaRPr lang="en-US" dirty="0"/>
          </a:p>
          <a:p>
            <a:r>
              <a:rPr lang="en-US" dirty="0"/>
              <a:t>The three territories are Guam, Puerto Rico, and the U.S. Virgin Islands.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883462-2536-4810-AD44-83EDC69E991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78380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Among 10,727 transgender women served by RWHAP with housing information, 10.8% had temporary housing and 10.8% had unstable housing in 2021. Among 1,221 transgender men, 8.4% had temporary housing and 7.5% had unstable housing. </a:t>
            </a:r>
          </a:p>
          <a:p>
            <a:endParaRPr lang="en-US" dirty="0"/>
          </a:p>
          <a:p>
            <a:r>
              <a:rPr lang="en-US" dirty="0"/>
              <a:t>The three territories are Guam, Puerto Rico, and the U.S. Virgin Islands.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883462-2536-4810-AD44-83EDC69E991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74585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Among the 10,911 transgender women served by RWHAP with reported health care coverage information, 78.4% were covered by some form of health care coverage during 2021: 46.3% were covered by Medicaid, 7.9% had multiple forms of coverage, 5.1% were covered by Medicare and Medicaid, and 4.8% were covered by Medicare. 21.6% of RWHAP transgender women had no health care coverage. </a:t>
            </a:r>
          </a:p>
          <a:p>
            <a:endParaRPr lang="en-US" dirty="0"/>
          </a:p>
          <a:p>
            <a:r>
              <a:rPr lang="en-US" dirty="0"/>
              <a:t>Multiple coverage includes any combination of coverage types except for the joint Medicaid and Medicare category, which is displayed separately. </a:t>
            </a:r>
          </a:p>
          <a:p>
            <a:endParaRPr lang="en-US" dirty="0"/>
          </a:p>
          <a:p>
            <a:r>
              <a:rPr lang="en-US" dirty="0"/>
              <a:t>The three territories are Guam, Puerto Rico, and the U.S. Virgin Islands.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883462-2536-4810-AD44-83EDC69E991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0464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4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D6411-4315-410B-A8CB-C653F0AE417F}" type="datetimeFigureOut">
              <a:rPr lang="en-US" smtClean="0"/>
              <a:t>2/26/2023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F62DB-D77C-4BBE-B8CC-9D3A1579A0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3363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D6411-4315-410B-A8CB-C653F0AE417F}" type="datetimeFigureOut">
              <a:rPr lang="en-US" smtClean="0"/>
              <a:t>2/26/2023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F62DB-D77C-4BBE-B8CC-9D3A1579A0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534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6835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D6411-4315-410B-A8CB-C653F0AE417F}" type="datetimeFigureOut">
              <a:rPr lang="en-US" smtClean="0"/>
              <a:t>2/26/2023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F62DB-D77C-4BBE-B8CC-9D3A1579A0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2374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616075"/>
            <a:ext cx="9855200" cy="1371601"/>
          </a:xfrm>
        </p:spPr>
        <p:txBody>
          <a:bodyPr anchor="t">
            <a:normAutofit/>
          </a:bodyPr>
          <a:lstStyle>
            <a:lvl1pPr algn="l">
              <a:defRPr sz="4000" b="1">
                <a:solidFill>
                  <a:srgbClr val="0F4D7B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38400" y="3292475"/>
            <a:ext cx="8331200" cy="685800"/>
          </a:xfrm>
        </p:spPr>
        <p:txBody>
          <a:bodyPr>
            <a:normAutofit/>
          </a:bodyPr>
          <a:lstStyle>
            <a:lvl1pPr marL="0" indent="0" algn="r">
              <a:buNone/>
              <a:defRPr sz="2800" b="1">
                <a:solidFill>
                  <a:srgbClr val="80000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39000" y="4054476"/>
            <a:ext cx="3530600" cy="365125"/>
          </a:xfrm>
          <a:prstGeom prst="rect">
            <a:avLst/>
          </a:prstGeom>
        </p:spPr>
        <p:txBody>
          <a:bodyPr/>
          <a:lstStyle>
            <a:lvl1pPr algn="r">
              <a:defRPr sz="2200" b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7860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152400"/>
            <a:ext cx="10515600" cy="1325563"/>
          </a:xfr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3000" b="1" kern="1200" dirty="0">
                <a:solidFill>
                  <a:srgbClr val="0F4D7B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73164"/>
            <a:ext cx="10515600" cy="336708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347200" y="6553201"/>
            <a:ext cx="2743200" cy="365125"/>
          </a:xfrm>
          <a:prstGeom prst="rect">
            <a:avLst/>
          </a:prstGeom>
        </p:spPr>
        <p:txBody>
          <a:bodyPr/>
          <a:lstStyle/>
          <a:p>
            <a:fld id="{F9ECA865-404D-4A57-9AC1-FD3038CC100D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990600"/>
            <a:ext cx="12192000" cy="0"/>
          </a:xfrm>
          <a:prstGeom prst="line">
            <a:avLst/>
          </a:prstGeom>
          <a:ln w="3810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0" y="1447800"/>
            <a:ext cx="12192000" cy="0"/>
          </a:xfrm>
          <a:prstGeom prst="line">
            <a:avLst/>
          </a:prstGeom>
          <a:ln w="3810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 userDrawn="1"/>
        </p:nvSpPr>
        <p:spPr>
          <a:xfrm>
            <a:off x="0" y="6606060"/>
            <a:ext cx="8839200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Source: 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HRSA. Ryan White HIV/AIDS Program Services Report (RSR) 2018. Does not include AIDS Drug Assistance Program data.</a:t>
            </a:r>
          </a:p>
        </p:txBody>
      </p:sp>
    </p:spTree>
    <p:extLst>
      <p:ext uri="{BB962C8B-B14F-4D97-AF65-F5344CB8AC3E}">
        <p14:creationId xmlns:p14="http://schemas.microsoft.com/office/powerpoint/2010/main" val="33663469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rgbClr val="800000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453857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347200" y="6553201"/>
            <a:ext cx="2743200" cy="365125"/>
          </a:xfrm>
          <a:prstGeom prst="rect">
            <a:avLst/>
          </a:prstGeom>
        </p:spPr>
        <p:txBody>
          <a:bodyPr/>
          <a:lstStyle/>
          <a:p>
            <a:fld id="{F9ECA865-404D-4A57-9AC1-FD3038CC100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3189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9347200" y="6569076"/>
            <a:ext cx="2743200" cy="365125"/>
          </a:xfrm>
          <a:prstGeom prst="rect">
            <a:avLst/>
          </a:prstGeom>
        </p:spPr>
        <p:txBody>
          <a:bodyPr/>
          <a:lstStyle/>
          <a:p>
            <a:fld id="{F9ECA865-404D-4A57-9AC1-FD3038CC100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31139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9347200" y="6553201"/>
            <a:ext cx="2743200" cy="365125"/>
          </a:xfrm>
          <a:prstGeom prst="rect">
            <a:avLst/>
          </a:prstGeom>
        </p:spPr>
        <p:txBody>
          <a:bodyPr/>
          <a:lstStyle/>
          <a:p>
            <a:fld id="{F9ECA865-404D-4A57-9AC1-FD3038CC100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Rectangle 3"/>
          <p:cNvSpPr/>
          <p:nvPr userDrawn="1"/>
        </p:nvSpPr>
        <p:spPr>
          <a:xfrm>
            <a:off x="0" y="6606060"/>
            <a:ext cx="9448800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Source: 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HRSA. Ryan White HIV/AIDS Program Services Report (RSR) 2018. Does not include AIDS Drug Assistance Program data.</a:t>
            </a:r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0" y="1371600"/>
            <a:ext cx="12192000" cy="0"/>
          </a:xfrm>
          <a:prstGeom prst="line">
            <a:avLst/>
          </a:prstGeom>
          <a:ln w="3810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9553657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9347200" y="6553201"/>
            <a:ext cx="2743200" cy="365125"/>
          </a:xfrm>
          <a:prstGeom prst="rect">
            <a:avLst/>
          </a:prstGeom>
        </p:spPr>
        <p:txBody>
          <a:bodyPr/>
          <a:lstStyle/>
          <a:p>
            <a:fld id="{F9ECA865-404D-4A57-9AC1-FD3038CC100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08872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347200" y="6553201"/>
            <a:ext cx="2743200" cy="365125"/>
          </a:xfrm>
          <a:prstGeom prst="rect">
            <a:avLst/>
          </a:prstGeom>
        </p:spPr>
        <p:txBody>
          <a:bodyPr/>
          <a:lstStyle/>
          <a:p>
            <a:fld id="{F9ECA865-404D-4A57-9AC1-FD3038CC100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6643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D6411-4315-410B-A8CB-C653F0AE417F}" type="datetimeFigureOut">
              <a:rPr lang="en-US" smtClean="0"/>
              <a:t>2/26/2023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F62DB-D77C-4BBE-B8CC-9D3A1579A0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55163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347200" y="6553201"/>
            <a:ext cx="2743200" cy="365125"/>
          </a:xfrm>
          <a:prstGeom prst="rect">
            <a:avLst/>
          </a:prstGeom>
        </p:spPr>
        <p:txBody>
          <a:bodyPr/>
          <a:lstStyle/>
          <a:p>
            <a:fld id="{F9ECA865-404D-4A57-9AC1-FD3038CC100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44685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347200" y="6553201"/>
            <a:ext cx="2743200" cy="365125"/>
          </a:xfrm>
          <a:prstGeom prst="rect">
            <a:avLst/>
          </a:prstGeom>
        </p:spPr>
        <p:txBody>
          <a:bodyPr/>
          <a:lstStyle/>
          <a:p>
            <a:fld id="{F9ECA865-404D-4A57-9AC1-FD3038CC100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9663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347200" y="6553201"/>
            <a:ext cx="2743200" cy="365125"/>
          </a:xfrm>
          <a:prstGeom prst="rect">
            <a:avLst/>
          </a:prstGeom>
        </p:spPr>
        <p:txBody>
          <a:bodyPr/>
          <a:lstStyle/>
          <a:p>
            <a:fld id="{F9ECA865-404D-4A57-9AC1-FD3038CC100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17289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F62DB-D77C-4BBE-B8CC-9D3A1579A0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96390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F62DB-D77C-4BBE-B8CC-9D3A1579A0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24129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F62DB-D77C-4BBE-B8CC-9D3A1579A0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48943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5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825625"/>
            <a:ext cx="515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F62DB-D77C-4BBE-B8CC-9D3A1579A0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89443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F62DB-D77C-4BBE-B8CC-9D3A1579A0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93886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F62DB-D77C-4BBE-B8CC-9D3A1579A0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91876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F62DB-D77C-4BBE-B8CC-9D3A1579A0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2000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D6411-4315-410B-A8CB-C653F0AE417F}" type="datetimeFigureOut">
              <a:rPr lang="en-US" smtClean="0"/>
              <a:t>2/26/2023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F62DB-D77C-4BBE-B8CC-9D3A1579A0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68357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F62DB-D77C-4BBE-B8CC-9D3A1579A0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34197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F62DB-D77C-4BBE-B8CC-9D3A1579A0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23883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F62DB-D77C-4BBE-B8CC-9D3A1579A0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859122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6835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F62DB-D77C-4BBE-B8CC-9D3A1579A0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181007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/>
          <p:cNvSpPr>
            <a:spLocks noGrp="1"/>
          </p:cNvSpPr>
          <p:nvPr>
            <p:ph type="ctrTitle"/>
          </p:nvPr>
        </p:nvSpPr>
        <p:spPr>
          <a:xfrm>
            <a:off x="841248" y="1600200"/>
            <a:ext cx="10515600" cy="2706624"/>
          </a:xfrm>
        </p:spPr>
        <p:txBody>
          <a:bodyPr anchor="b">
            <a:normAutofit/>
          </a:bodyPr>
          <a:lstStyle>
            <a:lvl1pPr algn="ctr">
              <a:lnSpc>
                <a:spcPct val="100000"/>
              </a:lnSpc>
              <a:defRPr sz="3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3"/>
          <p:cNvSpPr>
            <a:spLocks noGrp="1"/>
          </p:cNvSpPr>
          <p:nvPr>
            <p:ph type="subTitle" idx="1"/>
          </p:nvPr>
        </p:nvSpPr>
        <p:spPr>
          <a:xfrm>
            <a:off x="841248" y="4544568"/>
            <a:ext cx="10515600" cy="1399032"/>
          </a:xfrm>
        </p:spPr>
        <p:txBody>
          <a:bodyPr>
            <a:normAutofit/>
          </a:bodyPr>
          <a:lstStyle>
            <a:lvl1pPr marL="0" indent="0" algn="ctr">
              <a:buNone/>
              <a:defRPr sz="2100" b="1">
                <a:solidFill>
                  <a:srgbClr val="800000"/>
                </a:solidFill>
              </a:defRPr>
            </a:lvl1pPr>
            <a:lvl2pPr marL="342892" indent="0" algn="ctr">
              <a:buNone/>
              <a:defRPr sz="1500"/>
            </a:lvl2pPr>
            <a:lvl3pPr marL="685783" indent="0" algn="ctr">
              <a:buNone/>
              <a:defRPr sz="1350"/>
            </a:lvl3pPr>
            <a:lvl4pPr marL="1028675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8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2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983259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wo Banner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" descr="Logo: HRSA. Health Resources &amp; Services Administration.&#10;&#10;Vision: Healthy Communities, Healthy People">
            <a:extLst>
              <a:ext uri="{FF2B5EF4-FFF2-40B4-BE49-F238E27FC236}">
                <a16:creationId xmlns:a16="http://schemas.microsoft.com/office/drawing/2014/main" id="{59B87ACB-63D1-7145-B55B-0A5815BD19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2"/>
          <p:cNvSpPr>
            <a:spLocks noGrp="1"/>
          </p:cNvSpPr>
          <p:nvPr>
            <p:ph type="ctrTitle"/>
          </p:nvPr>
        </p:nvSpPr>
        <p:spPr>
          <a:xfrm>
            <a:off x="841248" y="1899138"/>
            <a:ext cx="10515600" cy="2560320"/>
          </a:xfrm>
        </p:spPr>
        <p:txBody>
          <a:bodyPr anchor="b">
            <a:normAutofit/>
          </a:bodyPr>
          <a:lstStyle>
            <a:lvl1pPr algn="ctr">
              <a:lnSpc>
                <a:spcPct val="100000"/>
              </a:lnSpc>
              <a:defRPr sz="3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3"/>
          <p:cNvSpPr>
            <a:spLocks noGrp="1"/>
          </p:cNvSpPr>
          <p:nvPr>
            <p:ph type="subTitle" idx="1"/>
          </p:nvPr>
        </p:nvSpPr>
        <p:spPr>
          <a:xfrm>
            <a:off x="914400" y="4498848"/>
            <a:ext cx="10515600" cy="914400"/>
          </a:xfrm>
        </p:spPr>
        <p:txBody>
          <a:bodyPr>
            <a:normAutofit/>
          </a:bodyPr>
          <a:lstStyle>
            <a:lvl1pPr marL="0" indent="0" algn="ctr">
              <a:buNone/>
              <a:defRPr sz="2100" b="1">
                <a:solidFill>
                  <a:srgbClr val="800000"/>
                </a:solidFill>
              </a:defRPr>
            </a:lvl1pPr>
            <a:lvl2pPr marL="342892" indent="0" algn="ctr">
              <a:buNone/>
              <a:defRPr sz="1500"/>
            </a:lvl2pPr>
            <a:lvl3pPr marL="685783" indent="0" algn="ctr">
              <a:buNone/>
              <a:defRPr sz="1350"/>
            </a:lvl3pPr>
            <a:lvl4pPr marL="1028675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8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2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876715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1124712"/>
            <a:ext cx="10515600" cy="2386584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3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1248" y="3602736"/>
            <a:ext cx="10515600" cy="1655064"/>
          </a:xfrm>
        </p:spPr>
        <p:txBody>
          <a:bodyPr>
            <a:normAutofit/>
          </a:bodyPr>
          <a:lstStyle>
            <a:lvl1pPr marL="0" indent="0">
              <a:buNone/>
              <a:defRPr sz="1650">
                <a:solidFill>
                  <a:srgbClr val="0F4D7B"/>
                </a:solidFill>
              </a:defRPr>
            </a:lvl1pPr>
            <a:lvl2pPr marL="34289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83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67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6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5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34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24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13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323455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66800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7" name="Straight Connector 2" descr="&quot; &quot;"/>
          <p:cNvCxnSpPr/>
          <p:nvPr/>
        </p:nvCxnSpPr>
        <p:spPr>
          <a:xfrm>
            <a:off x="0" y="1066800"/>
            <a:ext cx="12192000" cy="0"/>
          </a:xfrm>
          <a:prstGeom prst="line">
            <a:avLst/>
          </a:prstGeom>
          <a:ln w="3810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 Placeholder 3"/>
          <p:cNvSpPr>
            <a:spLocks noGrp="1"/>
          </p:cNvSpPr>
          <p:nvPr>
            <p:ph type="body" sz="quarter" idx="13" hasCustomPrompt="1"/>
          </p:nvPr>
        </p:nvSpPr>
        <p:spPr>
          <a:xfrm rot="-5400000">
            <a:off x="-579120" y="2819399"/>
            <a:ext cx="4206240" cy="1828800"/>
          </a:xfrm>
        </p:spPr>
        <p:txBody>
          <a:bodyPr>
            <a:normAutofit/>
          </a:bodyPr>
          <a:lstStyle>
            <a:lvl1pPr marL="0" indent="0">
              <a:buNone/>
              <a:defRPr sz="6600" b="1">
                <a:solidFill>
                  <a:srgbClr val="800000"/>
                </a:solidFill>
              </a:defRPr>
            </a:lvl1pPr>
          </a:lstStyle>
          <a:p>
            <a:pPr lvl="0"/>
            <a:r>
              <a:rPr lang="en-US" sz="6600" b="1" dirty="0"/>
              <a:t>AGENDA</a:t>
            </a:r>
            <a:endParaRPr lang="en-US" dirty="0"/>
          </a:p>
        </p:txBody>
      </p:sp>
      <p:cxnSp>
        <p:nvCxnSpPr>
          <p:cNvPr id="9" name="Straight Connector 3" descr="&quot; &quot;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>
            <a:off x="2080847" y="1409699"/>
            <a:ext cx="0" cy="4648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4"/>
          <p:cNvSpPr>
            <a:spLocks noGrp="1"/>
          </p:cNvSpPr>
          <p:nvPr>
            <p:ph idx="1"/>
          </p:nvPr>
        </p:nvSpPr>
        <p:spPr>
          <a:xfrm>
            <a:off x="2502408" y="1447800"/>
            <a:ext cx="8686800" cy="5029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72016" y="6492240"/>
            <a:ext cx="2743200" cy="381000"/>
          </a:xfrm>
        </p:spPr>
        <p:txBody>
          <a:bodyPr/>
          <a:lstStyle/>
          <a:p>
            <a:fld id="{F9ECA865-404D-4A57-9AC1-FD3038CC100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012319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66800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7" name="Straight Connector 2" descr="&quot; &quot;"/>
          <p:cNvCxnSpPr/>
          <p:nvPr/>
        </p:nvCxnSpPr>
        <p:spPr>
          <a:xfrm>
            <a:off x="0" y="1066800"/>
            <a:ext cx="12192000" cy="0"/>
          </a:xfrm>
          <a:prstGeom prst="line">
            <a:avLst/>
          </a:prstGeom>
          <a:ln w="3810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3"/>
          <p:cNvSpPr>
            <a:spLocks noGrp="1"/>
          </p:cNvSpPr>
          <p:nvPr>
            <p:ph idx="1"/>
          </p:nvPr>
        </p:nvSpPr>
        <p:spPr>
          <a:xfrm>
            <a:off x="838200" y="1447800"/>
            <a:ext cx="10515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9677400" y="6515100"/>
            <a:ext cx="2057400" cy="342900"/>
          </a:xfrm>
        </p:spPr>
        <p:txBody>
          <a:bodyPr/>
          <a:lstStyle/>
          <a:p>
            <a:endParaRPr lang="en-US" sz="12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76200" y="6571134"/>
            <a:ext cx="8601075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i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Source: </a:t>
            </a:r>
            <a:r>
              <a:rPr lang="en-US" sz="9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HRSA. Ryan White HIV/AIDS Program Data Report (RSR) 2021. Does not include AIDS Drug Assistance Program data.</a:t>
            </a:r>
          </a:p>
        </p:txBody>
      </p:sp>
    </p:spTree>
    <p:extLst>
      <p:ext uri="{BB962C8B-B14F-4D97-AF65-F5344CB8AC3E}">
        <p14:creationId xmlns:p14="http://schemas.microsoft.com/office/powerpoint/2010/main" val="123168612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RSA Goal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66800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7" name="Straight Connector 2" descr="&quot; &quot;"/>
          <p:cNvCxnSpPr/>
          <p:nvPr/>
        </p:nvCxnSpPr>
        <p:spPr>
          <a:xfrm>
            <a:off x="0" y="1066800"/>
            <a:ext cx="12192000" cy="0"/>
          </a:xfrm>
          <a:prstGeom prst="line">
            <a:avLst/>
          </a:prstGeom>
          <a:ln w="3810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1" descr="&quot; &quot;">
            <a:extLst>
              <a:ext uri="{FF2B5EF4-FFF2-40B4-BE49-F238E27FC236}">
                <a16:creationId xmlns:a16="http://schemas.microsoft.com/office/drawing/2014/main" id="{C6402E67-A38A-48B6-9551-9DFB20412E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1358449" y="1675075"/>
            <a:ext cx="9454896" cy="276999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lIns="205740" rtlCol="0" anchor="ctr">
            <a:spAutoFit/>
          </a:bodyPr>
          <a:lstStyle/>
          <a:p>
            <a:pPr marL="0" marR="0" lvl="0" indent="0" algn="l" defTabSz="6857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9" name="Picture 1" descr="&quot; &quot;">
            <a:extLst>
              <a:ext uri="{FF2B5EF4-FFF2-40B4-BE49-F238E27FC236}">
                <a16:creationId xmlns:a16="http://schemas.microsoft.com/office/drawing/2014/main" id="{D867B8F6-DAA1-714D-9DDF-440B2E7C498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57" b="14540"/>
          <a:stretch/>
        </p:blipFill>
        <p:spPr>
          <a:xfrm>
            <a:off x="1504441" y="1535601"/>
            <a:ext cx="665743" cy="598621"/>
          </a:xfrm>
          <a:prstGeom prst="rect">
            <a:avLst/>
          </a:prstGeom>
        </p:spPr>
      </p:pic>
      <p:sp>
        <p:nvSpPr>
          <p:cNvPr id="10" name="Content Placeholder 1"/>
          <p:cNvSpPr>
            <a:spLocks noGrp="1"/>
          </p:cNvSpPr>
          <p:nvPr>
            <p:ph sz="quarter" idx="13"/>
          </p:nvPr>
        </p:nvSpPr>
        <p:spPr>
          <a:xfrm>
            <a:off x="2281222" y="1600200"/>
            <a:ext cx="1292225" cy="685800"/>
          </a:xfrm>
        </p:spPr>
        <p:txBody>
          <a:bodyPr>
            <a:noAutofit/>
          </a:bodyPr>
          <a:lstStyle>
            <a:lvl1pPr marL="0" indent="0">
              <a:buNone/>
              <a:defRPr sz="1800" b="1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grpSp>
        <p:nvGrpSpPr>
          <p:cNvPr id="4" name="Group 1" descr="&quot; &quot;"/>
          <p:cNvGrpSpPr/>
          <p:nvPr/>
        </p:nvGrpSpPr>
        <p:grpSpPr>
          <a:xfrm>
            <a:off x="3782991" y="1672426"/>
            <a:ext cx="672207" cy="309317"/>
            <a:chOff x="3782988" y="1672425"/>
            <a:chExt cx="672206" cy="309317"/>
          </a:xfrm>
        </p:grpSpPr>
        <p:sp>
          <p:nvSpPr>
            <p:cNvPr id="12" name="Right Arrow 1" descr="&quot; &quot;">
              <a:extLst>
                <a:ext uri="{FF2B5EF4-FFF2-40B4-BE49-F238E27FC236}">
                  <a16:creationId xmlns:a16="http://schemas.microsoft.com/office/drawing/2014/main" id="{78375FE7-DB1C-E944-85D7-C0D27FB65F51}"/>
                </a:ext>
              </a:extLst>
            </p:cNvPr>
            <p:cNvSpPr/>
            <p:nvPr/>
          </p:nvSpPr>
          <p:spPr>
            <a:xfrm>
              <a:off x="3782988" y="1672425"/>
              <a:ext cx="651328" cy="309317"/>
            </a:xfrm>
            <a:prstGeom prst="rightArrow">
              <a:avLst/>
            </a:prstGeom>
            <a:solidFill>
              <a:srgbClr val="0F4D7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cxnSp>
          <p:nvCxnSpPr>
            <p:cNvPr id="11" name="Straight Arrow Connector 1" descr="&quot; &quot;">
              <a:extLst>
                <a:ext uri="{FF2B5EF4-FFF2-40B4-BE49-F238E27FC236}">
                  <a16:creationId xmlns:a16="http://schemas.microsoft.com/office/drawing/2014/main" id="{E374D2A4-8AF2-4EF3-9230-FEA6CAF5C5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/>
          </p:nvCxnSpPr>
          <p:spPr>
            <a:xfrm>
              <a:off x="3796826" y="1801632"/>
              <a:ext cx="658368" cy="0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Text Placeholder 1"/>
          <p:cNvSpPr>
            <a:spLocks noGrp="1"/>
          </p:cNvSpPr>
          <p:nvPr>
            <p:ph type="body" sz="quarter" idx="18"/>
          </p:nvPr>
        </p:nvSpPr>
        <p:spPr>
          <a:xfrm>
            <a:off x="4574301" y="1472184"/>
            <a:ext cx="5943600" cy="685800"/>
          </a:xfrm>
        </p:spPr>
        <p:txBody>
          <a:bodyPr anchor="ctr">
            <a:normAutofit/>
          </a:bodyPr>
          <a:lstStyle>
            <a:lvl1pPr marL="0" indent="0">
              <a:buNone/>
              <a:defRPr sz="1350" b="1">
                <a:solidFill>
                  <a:srgbClr val="0F4D7B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Box 2" descr="&quot; &quot;">
            <a:extLst>
              <a:ext uri="{FF2B5EF4-FFF2-40B4-BE49-F238E27FC236}">
                <a16:creationId xmlns:a16="http://schemas.microsoft.com/office/drawing/2014/main" id="{4B4CD2B3-0C35-4CA5-9C22-D20E1D1848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1358447" y="2579443"/>
            <a:ext cx="9454896" cy="300082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lIns="205740" rtlCol="0" anchor="ctr">
            <a:spAutoFit/>
          </a:bodyPr>
          <a:lstStyle/>
          <a:p>
            <a:pPr marL="0" marR="0" lvl="0" indent="0" algn="l" defTabSz="6857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5" name="Picture 2" descr="&quot; &quot;">
            <a:extLst>
              <a:ext uri="{FF2B5EF4-FFF2-40B4-BE49-F238E27FC236}">
                <a16:creationId xmlns:a16="http://schemas.microsoft.com/office/drawing/2014/main" id="{251983AE-FDD8-D54B-895D-78E3810E9A3A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27" b="16215"/>
          <a:stretch/>
        </p:blipFill>
        <p:spPr>
          <a:xfrm>
            <a:off x="1410304" y="2421393"/>
            <a:ext cx="848701" cy="668420"/>
          </a:xfrm>
          <a:prstGeom prst="rect">
            <a:avLst/>
          </a:prstGeom>
        </p:spPr>
      </p:pic>
      <p:sp>
        <p:nvSpPr>
          <p:cNvPr id="16" name="Content Placeholder 2"/>
          <p:cNvSpPr>
            <a:spLocks noGrp="1"/>
          </p:cNvSpPr>
          <p:nvPr>
            <p:ph sz="quarter" idx="14"/>
          </p:nvPr>
        </p:nvSpPr>
        <p:spPr>
          <a:xfrm>
            <a:off x="2286004" y="2514600"/>
            <a:ext cx="1292225" cy="685800"/>
          </a:xfrm>
        </p:spPr>
        <p:txBody>
          <a:bodyPr>
            <a:noAutofit/>
          </a:bodyPr>
          <a:lstStyle>
            <a:lvl1pPr marL="0" indent="0">
              <a:buNone/>
              <a:defRPr sz="1800" b="1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grpSp>
        <p:nvGrpSpPr>
          <p:cNvPr id="5" name="Group 2" descr="&quot; &quot;"/>
          <p:cNvGrpSpPr/>
          <p:nvPr/>
        </p:nvGrpSpPr>
        <p:grpSpPr>
          <a:xfrm>
            <a:off x="3781820" y="2580904"/>
            <a:ext cx="668737" cy="309317"/>
            <a:chOff x="3781816" y="2580898"/>
            <a:chExt cx="668737" cy="309317"/>
          </a:xfrm>
        </p:grpSpPr>
        <p:sp>
          <p:nvSpPr>
            <p:cNvPr id="18" name="Right Arrow 2" descr="&quot; &quot;">
              <a:extLst>
                <a:ext uri="{FF2B5EF4-FFF2-40B4-BE49-F238E27FC236}">
                  <a16:creationId xmlns:a16="http://schemas.microsoft.com/office/drawing/2014/main" id="{FB22A8FF-B6D6-EF48-957E-1C6C265C0E6A}"/>
                </a:ext>
              </a:extLst>
            </p:cNvPr>
            <p:cNvSpPr/>
            <p:nvPr/>
          </p:nvSpPr>
          <p:spPr>
            <a:xfrm>
              <a:off x="3781816" y="2580898"/>
              <a:ext cx="651328" cy="309317"/>
            </a:xfrm>
            <a:prstGeom prst="rightArrow">
              <a:avLst/>
            </a:prstGeom>
            <a:solidFill>
              <a:srgbClr val="0F4D7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cxnSp>
          <p:nvCxnSpPr>
            <p:cNvPr id="17" name="Straight Arrow Connector 2" descr="&quot; &quot;">
              <a:extLst>
                <a:ext uri="{FF2B5EF4-FFF2-40B4-BE49-F238E27FC236}">
                  <a16:creationId xmlns:a16="http://schemas.microsoft.com/office/drawing/2014/main" id="{06DDA596-35B1-4B19-8917-80773EB6EF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/>
          </p:nvCxnSpPr>
          <p:spPr>
            <a:xfrm>
              <a:off x="3794760" y="2730619"/>
              <a:ext cx="655793" cy="0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Text Placeholder 2"/>
          <p:cNvSpPr>
            <a:spLocks noGrp="1"/>
          </p:cNvSpPr>
          <p:nvPr>
            <p:ph type="body" sz="quarter" idx="19"/>
          </p:nvPr>
        </p:nvSpPr>
        <p:spPr>
          <a:xfrm>
            <a:off x="4574301" y="2386584"/>
            <a:ext cx="5943600" cy="685800"/>
          </a:xfrm>
        </p:spPr>
        <p:txBody>
          <a:bodyPr anchor="ctr">
            <a:normAutofit/>
          </a:bodyPr>
          <a:lstStyle>
            <a:lvl1pPr marL="0" indent="0">
              <a:buNone/>
              <a:defRPr sz="1350" b="1">
                <a:solidFill>
                  <a:srgbClr val="0F4D7B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Box 3" descr="&quot; &quot;">
            <a:extLst>
              <a:ext uri="{FF2B5EF4-FFF2-40B4-BE49-F238E27FC236}">
                <a16:creationId xmlns:a16="http://schemas.microsoft.com/office/drawing/2014/main" id="{60B3EAF8-E8EC-4858-8A8B-E56502F720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1358449" y="3493843"/>
            <a:ext cx="9451427" cy="300082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lIns="205740" rtlCol="0" anchor="ctr">
            <a:spAutoFit/>
          </a:bodyPr>
          <a:lstStyle/>
          <a:p>
            <a:pPr marL="0" marR="0" lvl="0" indent="0" algn="l" defTabSz="6857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1" name="Picture 3" descr="&quot; &quot;">
            <a:extLst>
              <a:ext uri="{FF2B5EF4-FFF2-40B4-BE49-F238E27FC236}">
                <a16:creationId xmlns:a16="http://schemas.microsoft.com/office/drawing/2014/main" id="{0C1C26A6-6D39-AA4C-91F2-A6B15313B4DF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347"/>
          <a:stretch/>
        </p:blipFill>
        <p:spPr>
          <a:xfrm>
            <a:off x="1373857" y="3224268"/>
            <a:ext cx="948727" cy="717739"/>
          </a:xfrm>
          <a:prstGeom prst="rect">
            <a:avLst/>
          </a:prstGeom>
        </p:spPr>
      </p:pic>
      <p:sp>
        <p:nvSpPr>
          <p:cNvPr id="22" name="Content Placeholder 3"/>
          <p:cNvSpPr>
            <a:spLocks noGrp="1"/>
          </p:cNvSpPr>
          <p:nvPr>
            <p:ph sz="quarter" idx="15"/>
          </p:nvPr>
        </p:nvSpPr>
        <p:spPr>
          <a:xfrm>
            <a:off x="2286004" y="3429000"/>
            <a:ext cx="1292225" cy="685800"/>
          </a:xfrm>
        </p:spPr>
        <p:txBody>
          <a:bodyPr>
            <a:noAutofit/>
          </a:bodyPr>
          <a:lstStyle>
            <a:lvl1pPr marL="0" indent="0">
              <a:buNone/>
              <a:defRPr sz="1800" b="1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grpSp>
        <p:nvGrpSpPr>
          <p:cNvPr id="40" name="Group 3" descr="&quot; &quot;"/>
          <p:cNvGrpSpPr/>
          <p:nvPr/>
        </p:nvGrpSpPr>
        <p:grpSpPr>
          <a:xfrm>
            <a:off x="3782991" y="3481002"/>
            <a:ext cx="672207" cy="309317"/>
            <a:chOff x="3782988" y="3481001"/>
            <a:chExt cx="672206" cy="309317"/>
          </a:xfrm>
        </p:grpSpPr>
        <p:sp>
          <p:nvSpPr>
            <p:cNvPr id="24" name="Right Arrow 3" descr="&quot; &quot;">
              <a:extLst>
                <a:ext uri="{FF2B5EF4-FFF2-40B4-BE49-F238E27FC236}">
                  <a16:creationId xmlns:a16="http://schemas.microsoft.com/office/drawing/2014/main" id="{1913B0D4-773F-E345-9779-302C302A9DB4}"/>
                </a:ext>
              </a:extLst>
            </p:cNvPr>
            <p:cNvSpPr/>
            <p:nvPr/>
          </p:nvSpPr>
          <p:spPr>
            <a:xfrm>
              <a:off x="3782988" y="3481001"/>
              <a:ext cx="651328" cy="309317"/>
            </a:xfrm>
            <a:prstGeom prst="rightArrow">
              <a:avLst/>
            </a:prstGeom>
            <a:solidFill>
              <a:srgbClr val="0F4D7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cxnSp>
          <p:nvCxnSpPr>
            <p:cNvPr id="23" name="Straight Arrow Connector 3" descr="&quot; &quot;">
              <a:extLst>
                <a:ext uri="{FF2B5EF4-FFF2-40B4-BE49-F238E27FC236}">
                  <a16:creationId xmlns:a16="http://schemas.microsoft.com/office/drawing/2014/main" id="{E0C063F0-B581-43F0-B7A2-53C3ECA977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/>
          </p:nvCxnSpPr>
          <p:spPr>
            <a:xfrm>
              <a:off x="3796826" y="3619035"/>
              <a:ext cx="658368" cy="0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" name="Text Placeholder 3"/>
          <p:cNvSpPr>
            <a:spLocks noGrp="1"/>
          </p:cNvSpPr>
          <p:nvPr>
            <p:ph type="body" sz="quarter" idx="20"/>
          </p:nvPr>
        </p:nvSpPr>
        <p:spPr>
          <a:xfrm>
            <a:off x="4574301" y="3298824"/>
            <a:ext cx="5943600" cy="685800"/>
          </a:xfrm>
        </p:spPr>
        <p:txBody>
          <a:bodyPr anchor="ctr">
            <a:normAutofit/>
          </a:bodyPr>
          <a:lstStyle>
            <a:lvl1pPr marL="0" indent="0">
              <a:buNone/>
              <a:defRPr sz="1350" b="1">
                <a:solidFill>
                  <a:srgbClr val="0F4D7B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TextBox 4" descr="&quot; &quot;">
            <a:extLst>
              <a:ext uri="{FF2B5EF4-FFF2-40B4-BE49-F238E27FC236}">
                <a16:creationId xmlns:a16="http://schemas.microsoft.com/office/drawing/2014/main" id="{85EF0527-BE10-49F7-A277-F3642E27FC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1358447" y="4408243"/>
            <a:ext cx="9454896" cy="300082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lIns="205740" rtlCol="0" anchor="ctr">
            <a:spAutoFit/>
          </a:bodyPr>
          <a:lstStyle/>
          <a:p>
            <a:pPr marL="0" marR="0" lvl="0" indent="0" algn="l" defTabSz="6857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7" name="Picture 4" descr="&quot; &quot;">
            <a:extLst>
              <a:ext uri="{FF2B5EF4-FFF2-40B4-BE49-F238E27FC236}">
                <a16:creationId xmlns:a16="http://schemas.microsoft.com/office/drawing/2014/main" id="{C09885F3-74CC-4C4E-9968-3750ABA8418C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556"/>
          <a:stretch/>
        </p:blipFill>
        <p:spPr>
          <a:xfrm>
            <a:off x="1459825" y="4218554"/>
            <a:ext cx="779503" cy="658246"/>
          </a:xfrm>
          <a:prstGeom prst="rect">
            <a:avLst/>
          </a:prstGeom>
        </p:spPr>
      </p:pic>
      <p:sp>
        <p:nvSpPr>
          <p:cNvPr id="28" name="Content Placeholder 4"/>
          <p:cNvSpPr>
            <a:spLocks noGrp="1"/>
          </p:cNvSpPr>
          <p:nvPr>
            <p:ph sz="quarter" idx="16"/>
          </p:nvPr>
        </p:nvSpPr>
        <p:spPr>
          <a:xfrm>
            <a:off x="2286004" y="4343400"/>
            <a:ext cx="1292225" cy="685800"/>
          </a:xfrm>
        </p:spPr>
        <p:txBody>
          <a:bodyPr>
            <a:noAutofit/>
          </a:bodyPr>
          <a:lstStyle>
            <a:lvl1pPr marL="0" indent="0">
              <a:buNone/>
              <a:defRPr sz="1800" b="1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grpSp>
        <p:nvGrpSpPr>
          <p:cNvPr id="41" name="Group 4" descr="&quot; &quot;"/>
          <p:cNvGrpSpPr/>
          <p:nvPr/>
        </p:nvGrpSpPr>
        <p:grpSpPr>
          <a:xfrm>
            <a:off x="3780695" y="4398466"/>
            <a:ext cx="674503" cy="309317"/>
            <a:chOff x="3780692" y="4398460"/>
            <a:chExt cx="674502" cy="309317"/>
          </a:xfrm>
        </p:grpSpPr>
        <p:sp>
          <p:nvSpPr>
            <p:cNvPr id="30" name="Right Arrow 4" descr="&quot; &quot;">
              <a:extLst>
                <a:ext uri="{FF2B5EF4-FFF2-40B4-BE49-F238E27FC236}">
                  <a16:creationId xmlns:a16="http://schemas.microsoft.com/office/drawing/2014/main" id="{CB4042CC-3526-E345-A0B0-EC60879BC64D}"/>
                </a:ext>
              </a:extLst>
            </p:cNvPr>
            <p:cNvSpPr/>
            <p:nvPr/>
          </p:nvSpPr>
          <p:spPr>
            <a:xfrm>
              <a:off x="3780692" y="4398460"/>
              <a:ext cx="651328" cy="309317"/>
            </a:xfrm>
            <a:prstGeom prst="rightArrow">
              <a:avLst/>
            </a:prstGeom>
            <a:solidFill>
              <a:srgbClr val="0F4D7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cxnSp>
          <p:nvCxnSpPr>
            <p:cNvPr id="29" name="Straight Arrow Connector 4" descr="&quot; &quot;">
              <a:extLst>
                <a:ext uri="{FF2B5EF4-FFF2-40B4-BE49-F238E27FC236}">
                  <a16:creationId xmlns:a16="http://schemas.microsoft.com/office/drawing/2014/main" id="{8CF7B626-BFAE-4657-80B6-D8FBC78B5C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/>
          </p:nvCxnSpPr>
          <p:spPr>
            <a:xfrm>
              <a:off x="3796826" y="4541806"/>
              <a:ext cx="658368" cy="0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1" name="Text Placeholder 4"/>
          <p:cNvSpPr>
            <a:spLocks noGrp="1"/>
          </p:cNvSpPr>
          <p:nvPr>
            <p:ph type="body" sz="quarter" idx="21"/>
          </p:nvPr>
        </p:nvSpPr>
        <p:spPr>
          <a:xfrm>
            <a:off x="4574301" y="4215384"/>
            <a:ext cx="5943600" cy="685800"/>
          </a:xfrm>
        </p:spPr>
        <p:txBody>
          <a:bodyPr anchor="ctr">
            <a:normAutofit/>
          </a:bodyPr>
          <a:lstStyle>
            <a:lvl1pPr marL="0" indent="0">
              <a:buNone/>
              <a:defRPr sz="1350" b="1">
                <a:solidFill>
                  <a:srgbClr val="0F4D7B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2" name="TextBox 5" descr="&quot; &quot;">
            <a:extLst>
              <a:ext uri="{FF2B5EF4-FFF2-40B4-BE49-F238E27FC236}">
                <a16:creationId xmlns:a16="http://schemas.microsoft.com/office/drawing/2014/main" id="{43532CC2-D793-46EC-B5F4-56F124E6A3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1358454" y="5323298"/>
            <a:ext cx="9451425" cy="300082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lIns="205740" rtlCol="0" anchor="ctr">
            <a:spAutoFit/>
          </a:bodyPr>
          <a:lstStyle/>
          <a:p>
            <a:pPr marL="0" marR="0" lvl="0" indent="0" algn="l" defTabSz="6857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3" name="Picture 5" descr="&quot; &quot;">
            <a:extLst>
              <a:ext uri="{FF2B5EF4-FFF2-40B4-BE49-F238E27FC236}">
                <a16:creationId xmlns:a16="http://schemas.microsoft.com/office/drawing/2014/main" id="{42EEB4FA-EC18-374F-8CE6-BB5F8A87DB85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035"/>
          <a:stretch/>
        </p:blipFill>
        <p:spPr>
          <a:xfrm>
            <a:off x="1469629" y="5149334"/>
            <a:ext cx="727859" cy="618420"/>
          </a:xfrm>
          <a:prstGeom prst="rect">
            <a:avLst/>
          </a:prstGeom>
        </p:spPr>
      </p:pic>
      <p:sp>
        <p:nvSpPr>
          <p:cNvPr id="34" name="Content Placeholder 5"/>
          <p:cNvSpPr>
            <a:spLocks noGrp="1"/>
          </p:cNvSpPr>
          <p:nvPr>
            <p:ph sz="quarter" idx="17"/>
          </p:nvPr>
        </p:nvSpPr>
        <p:spPr>
          <a:xfrm>
            <a:off x="2286004" y="5257800"/>
            <a:ext cx="1292225" cy="685800"/>
          </a:xfrm>
        </p:spPr>
        <p:txBody>
          <a:bodyPr>
            <a:noAutofit/>
          </a:bodyPr>
          <a:lstStyle>
            <a:lvl1pPr marL="0" indent="0">
              <a:buNone/>
              <a:defRPr sz="1800" b="1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grpSp>
        <p:nvGrpSpPr>
          <p:cNvPr id="42" name="Group 5"/>
          <p:cNvGrpSpPr/>
          <p:nvPr/>
        </p:nvGrpSpPr>
        <p:grpSpPr>
          <a:xfrm>
            <a:off x="3781863" y="5329489"/>
            <a:ext cx="674503" cy="309317"/>
            <a:chOff x="3781860" y="5329483"/>
            <a:chExt cx="674502" cy="309317"/>
          </a:xfrm>
        </p:grpSpPr>
        <p:sp>
          <p:nvSpPr>
            <p:cNvPr id="36" name="Right Arrow 5" descr="&quot; &quot;">
              <a:extLst>
                <a:ext uri="{FF2B5EF4-FFF2-40B4-BE49-F238E27FC236}">
                  <a16:creationId xmlns:a16="http://schemas.microsoft.com/office/drawing/2014/main" id="{8345FEEA-C542-9B4E-AEF3-3D5CEF9197FC}"/>
                </a:ext>
              </a:extLst>
            </p:cNvPr>
            <p:cNvSpPr/>
            <p:nvPr/>
          </p:nvSpPr>
          <p:spPr>
            <a:xfrm>
              <a:off x="3781860" y="5329483"/>
              <a:ext cx="651328" cy="309317"/>
            </a:xfrm>
            <a:prstGeom prst="rightArrow">
              <a:avLst/>
            </a:prstGeom>
            <a:solidFill>
              <a:srgbClr val="0F4D7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cxnSp>
          <p:nvCxnSpPr>
            <p:cNvPr id="35" name="Straight Arrow Connector 5" descr="&quot; &quot;">
              <a:extLst>
                <a:ext uri="{FF2B5EF4-FFF2-40B4-BE49-F238E27FC236}">
                  <a16:creationId xmlns:a16="http://schemas.microsoft.com/office/drawing/2014/main" id="{F06050F9-7E34-4E90-85F1-ADA3F727F5B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/>
          </p:nvCxnSpPr>
          <p:spPr>
            <a:xfrm>
              <a:off x="3797994" y="5463258"/>
              <a:ext cx="658368" cy="0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7" name="Text Placeholder 5"/>
          <p:cNvSpPr>
            <a:spLocks noGrp="1"/>
          </p:cNvSpPr>
          <p:nvPr>
            <p:ph type="body" sz="quarter" idx="22"/>
          </p:nvPr>
        </p:nvSpPr>
        <p:spPr>
          <a:xfrm>
            <a:off x="4574301" y="5129784"/>
            <a:ext cx="5943600" cy="685800"/>
          </a:xfrm>
        </p:spPr>
        <p:txBody>
          <a:bodyPr anchor="ctr">
            <a:normAutofit/>
          </a:bodyPr>
          <a:lstStyle>
            <a:lvl1pPr marL="0" indent="0">
              <a:buNone/>
              <a:defRPr sz="1350" b="1">
                <a:solidFill>
                  <a:srgbClr val="0F4D7B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9272016" y="6492240"/>
            <a:ext cx="2743200" cy="381000"/>
          </a:xfrm>
        </p:spPr>
        <p:txBody>
          <a:bodyPr/>
          <a:lstStyle/>
          <a:p>
            <a:fld id="{F9ECA865-404D-4A57-9AC1-FD3038CC100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2623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5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825625"/>
            <a:ext cx="515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D6411-4315-410B-A8CB-C653F0AE417F}" type="datetimeFigureOut">
              <a:rPr lang="en-US" smtClean="0"/>
              <a:t>2/26/2023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F62DB-D77C-4BBE-B8CC-9D3A1579A0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860519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ne and Sourc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66800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7" name="Straight Connector 2" descr="&quot; &quot;"/>
          <p:cNvCxnSpPr/>
          <p:nvPr/>
        </p:nvCxnSpPr>
        <p:spPr>
          <a:xfrm>
            <a:off x="0" y="1066800"/>
            <a:ext cx="12192000" cy="0"/>
          </a:xfrm>
          <a:prstGeom prst="line">
            <a:avLst/>
          </a:prstGeom>
          <a:ln w="3810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3"/>
          <p:cNvSpPr>
            <a:spLocks noGrp="1"/>
          </p:cNvSpPr>
          <p:nvPr>
            <p:ph idx="1"/>
          </p:nvPr>
        </p:nvSpPr>
        <p:spPr>
          <a:xfrm>
            <a:off x="838200" y="1447800"/>
            <a:ext cx="10515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41248" y="6016752"/>
            <a:ext cx="9528048" cy="54864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05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72016" y="6492240"/>
            <a:ext cx="2743200" cy="381000"/>
          </a:xfrm>
        </p:spPr>
        <p:txBody>
          <a:bodyPr/>
          <a:lstStyle/>
          <a:p>
            <a:fld id="{F9ECA865-404D-4A57-9AC1-FD3038CC100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1938371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Wide and Sourc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66800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7" name="Straight Connector 2" descr="&quot; &quot;"/>
          <p:cNvCxnSpPr/>
          <p:nvPr/>
        </p:nvCxnSpPr>
        <p:spPr>
          <a:xfrm>
            <a:off x="0" y="1066800"/>
            <a:ext cx="12192000" cy="0"/>
          </a:xfrm>
          <a:prstGeom prst="line">
            <a:avLst/>
          </a:prstGeom>
          <a:ln w="3810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ontent Placeholder 3"/>
          <p:cNvSpPr>
            <a:spLocks noGrp="1"/>
          </p:cNvSpPr>
          <p:nvPr>
            <p:ph sz="quarter" idx="14"/>
          </p:nvPr>
        </p:nvSpPr>
        <p:spPr>
          <a:xfrm>
            <a:off x="838200" y="1115568"/>
            <a:ext cx="10515600" cy="685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Content Placeholder 4"/>
          <p:cNvSpPr>
            <a:spLocks noGrp="1"/>
          </p:cNvSpPr>
          <p:nvPr>
            <p:ph idx="1"/>
          </p:nvPr>
        </p:nvSpPr>
        <p:spPr>
          <a:xfrm>
            <a:off x="838200" y="1828800"/>
            <a:ext cx="10515600" cy="3970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841248" y="6016752"/>
            <a:ext cx="9528048" cy="54864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05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272016" y="6492240"/>
            <a:ext cx="2743200" cy="381000"/>
          </a:xfrm>
        </p:spPr>
        <p:txBody>
          <a:bodyPr/>
          <a:lstStyle/>
          <a:p>
            <a:fld id="{F9ECA865-404D-4A57-9AC1-FD3038CC100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179657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66800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8" name="Straight Connector 2" descr="&quot; &quot;"/>
          <p:cNvCxnSpPr/>
          <p:nvPr/>
        </p:nvCxnSpPr>
        <p:spPr>
          <a:xfrm>
            <a:off x="0" y="1066800"/>
            <a:ext cx="12192000" cy="0"/>
          </a:xfrm>
          <a:prstGeom prst="line">
            <a:avLst/>
          </a:prstGeom>
          <a:ln w="3810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3"/>
          <p:cNvSpPr>
            <a:spLocks noGrp="1"/>
          </p:cNvSpPr>
          <p:nvPr>
            <p:ph sz="half" idx="1"/>
          </p:nvPr>
        </p:nvSpPr>
        <p:spPr>
          <a:xfrm>
            <a:off x="838200" y="1444752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4"/>
          <p:cNvSpPr>
            <a:spLocks noGrp="1"/>
          </p:cNvSpPr>
          <p:nvPr>
            <p:ph sz="half" idx="2"/>
          </p:nvPr>
        </p:nvSpPr>
        <p:spPr>
          <a:xfrm>
            <a:off x="6172200" y="1444752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CA865-404D-4A57-9AC1-FD3038CC100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8354951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and Sourc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66800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8" name="Straight Connector 2" descr="&quot; &quot;"/>
          <p:cNvCxnSpPr/>
          <p:nvPr/>
        </p:nvCxnSpPr>
        <p:spPr>
          <a:xfrm>
            <a:off x="0" y="1066800"/>
            <a:ext cx="12192000" cy="0"/>
          </a:xfrm>
          <a:prstGeom prst="line">
            <a:avLst/>
          </a:prstGeom>
          <a:ln w="3810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3"/>
          <p:cNvSpPr>
            <a:spLocks noGrp="1"/>
          </p:cNvSpPr>
          <p:nvPr>
            <p:ph sz="half" idx="1"/>
          </p:nvPr>
        </p:nvSpPr>
        <p:spPr>
          <a:xfrm>
            <a:off x="838200" y="1444752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4"/>
          <p:cNvSpPr>
            <a:spLocks noGrp="1"/>
          </p:cNvSpPr>
          <p:nvPr>
            <p:ph sz="half" idx="2"/>
          </p:nvPr>
        </p:nvSpPr>
        <p:spPr>
          <a:xfrm>
            <a:off x="6172200" y="1444752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841248" y="6016752"/>
            <a:ext cx="9528048" cy="548640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None/>
              <a:defRPr sz="1050"/>
            </a:lvl1pPr>
            <a:lvl2pPr marL="342892" indent="0">
              <a:spcBef>
                <a:spcPts val="0"/>
              </a:spcBef>
              <a:buNone/>
              <a:defRPr sz="1050"/>
            </a:lvl2pPr>
            <a:lvl3pPr marL="685783" indent="0">
              <a:spcBef>
                <a:spcPts val="0"/>
              </a:spcBef>
              <a:buNone/>
              <a:defRPr sz="1050"/>
            </a:lvl3pPr>
            <a:lvl4pPr marL="1028675" indent="0">
              <a:spcBef>
                <a:spcPts val="0"/>
              </a:spcBef>
              <a:buNone/>
              <a:defRPr sz="1050"/>
            </a:lvl4pPr>
            <a:lvl5pPr marL="1371566" indent="0">
              <a:spcBef>
                <a:spcPts val="0"/>
              </a:spcBef>
              <a:buNone/>
              <a:defRPr sz="1050"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CA865-404D-4A57-9AC1-FD3038CC100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5202959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Wid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66800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8" name="Straight Connector 2" descr="&quot; &quot;"/>
          <p:cNvCxnSpPr/>
          <p:nvPr/>
        </p:nvCxnSpPr>
        <p:spPr>
          <a:xfrm>
            <a:off x="0" y="1066800"/>
            <a:ext cx="12192000" cy="0"/>
          </a:xfrm>
          <a:prstGeom prst="line">
            <a:avLst/>
          </a:prstGeom>
          <a:ln w="3810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3"/>
          <p:cNvSpPr>
            <a:spLocks noGrp="1"/>
          </p:cNvSpPr>
          <p:nvPr>
            <p:ph sz="half" idx="1"/>
          </p:nvPr>
        </p:nvSpPr>
        <p:spPr>
          <a:xfrm>
            <a:off x="838200" y="1444752"/>
            <a:ext cx="10515600" cy="325526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4"/>
          <p:cNvSpPr>
            <a:spLocks noGrp="1"/>
          </p:cNvSpPr>
          <p:nvPr>
            <p:ph sz="half" idx="2"/>
          </p:nvPr>
        </p:nvSpPr>
        <p:spPr>
          <a:xfrm>
            <a:off x="838200" y="4700016"/>
            <a:ext cx="10515600" cy="122529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CA865-404D-4A57-9AC1-FD3038CC100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2571630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 and One Content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66800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8" name="Straight Connector 2" descr="&quot; &quot;"/>
          <p:cNvCxnSpPr/>
          <p:nvPr/>
        </p:nvCxnSpPr>
        <p:spPr>
          <a:xfrm>
            <a:off x="0" y="1066800"/>
            <a:ext cx="12192000" cy="0"/>
          </a:xfrm>
          <a:prstGeom prst="line">
            <a:avLst/>
          </a:prstGeom>
          <a:ln w="3810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3"/>
          <p:cNvSpPr>
            <a:spLocks noGrp="1"/>
          </p:cNvSpPr>
          <p:nvPr>
            <p:ph sz="half" idx="1"/>
          </p:nvPr>
        </p:nvSpPr>
        <p:spPr>
          <a:xfrm>
            <a:off x="838200" y="1444752"/>
            <a:ext cx="5181600" cy="435254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4"/>
          <p:cNvSpPr>
            <a:spLocks noGrp="1"/>
          </p:cNvSpPr>
          <p:nvPr>
            <p:ph sz="quarter" idx="13"/>
          </p:nvPr>
        </p:nvSpPr>
        <p:spPr>
          <a:xfrm>
            <a:off x="6172200" y="1444752"/>
            <a:ext cx="5184648" cy="54864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5"/>
          <p:cNvSpPr>
            <a:spLocks noGrp="1"/>
          </p:cNvSpPr>
          <p:nvPr>
            <p:ph sz="half" idx="2"/>
          </p:nvPr>
        </p:nvSpPr>
        <p:spPr>
          <a:xfrm>
            <a:off x="6172200" y="2133600"/>
            <a:ext cx="5181600" cy="366249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CA865-404D-4A57-9AC1-FD3038CC100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4057385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wo Content One Content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66800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8" name="Straight Connector 2" descr="&quot; &quot;"/>
          <p:cNvCxnSpPr/>
          <p:nvPr/>
        </p:nvCxnSpPr>
        <p:spPr>
          <a:xfrm>
            <a:off x="0" y="1066800"/>
            <a:ext cx="12192000" cy="0"/>
          </a:xfrm>
          <a:prstGeom prst="line">
            <a:avLst/>
          </a:prstGeom>
          <a:ln w="3810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3"/>
          <p:cNvSpPr>
            <a:spLocks noGrp="1"/>
          </p:cNvSpPr>
          <p:nvPr>
            <p:ph sz="half" idx="1"/>
          </p:nvPr>
        </p:nvSpPr>
        <p:spPr>
          <a:xfrm>
            <a:off x="838200" y="1444752"/>
            <a:ext cx="5181600" cy="435254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4"/>
          <p:cNvSpPr>
            <a:spLocks noGrp="1"/>
          </p:cNvSpPr>
          <p:nvPr>
            <p:ph sz="quarter" idx="13"/>
          </p:nvPr>
        </p:nvSpPr>
        <p:spPr>
          <a:xfrm>
            <a:off x="6172200" y="1444752"/>
            <a:ext cx="5184648" cy="54864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5"/>
          <p:cNvSpPr>
            <a:spLocks noGrp="1"/>
          </p:cNvSpPr>
          <p:nvPr>
            <p:ph sz="half" idx="2"/>
          </p:nvPr>
        </p:nvSpPr>
        <p:spPr>
          <a:xfrm>
            <a:off x="6172200" y="2133600"/>
            <a:ext cx="5181600" cy="366249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ext Placeholder 6"/>
          <p:cNvSpPr>
            <a:spLocks noGrp="1"/>
          </p:cNvSpPr>
          <p:nvPr>
            <p:ph type="body" sz="quarter" idx="14"/>
          </p:nvPr>
        </p:nvSpPr>
        <p:spPr>
          <a:xfrm>
            <a:off x="838200" y="6016752"/>
            <a:ext cx="9528048" cy="54864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05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CA865-404D-4A57-9AC1-FD3038CC100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5241662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Titled Content Three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66800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8" name="Straight Connector 2" descr="&quot; &quot;"/>
          <p:cNvCxnSpPr/>
          <p:nvPr/>
        </p:nvCxnSpPr>
        <p:spPr>
          <a:xfrm>
            <a:off x="0" y="1066800"/>
            <a:ext cx="12192000" cy="0"/>
          </a:xfrm>
          <a:prstGeom prst="line">
            <a:avLst/>
          </a:prstGeom>
          <a:ln w="3810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3"/>
          <p:cNvSpPr>
            <a:spLocks noGrp="1"/>
          </p:cNvSpPr>
          <p:nvPr>
            <p:ph sz="half" idx="1"/>
          </p:nvPr>
        </p:nvSpPr>
        <p:spPr>
          <a:xfrm>
            <a:off x="726948" y="1252537"/>
            <a:ext cx="4572000" cy="457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Content Placeholder 3a"/>
          <p:cNvSpPr>
            <a:spLocks noGrp="1"/>
          </p:cNvSpPr>
          <p:nvPr>
            <p:ph sz="quarter" idx="17"/>
          </p:nvPr>
        </p:nvSpPr>
        <p:spPr>
          <a:xfrm>
            <a:off x="841248" y="1895478"/>
            <a:ext cx="4343400" cy="43529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4"/>
          <p:cNvSpPr>
            <a:spLocks noGrp="1"/>
          </p:cNvSpPr>
          <p:nvPr>
            <p:ph sz="quarter" idx="13"/>
          </p:nvPr>
        </p:nvSpPr>
        <p:spPr>
          <a:xfrm>
            <a:off x="6705600" y="1262428"/>
            <a:ext cx="4572000" cy="457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4a"/>
          <p:cNvSpPr>
            <a:spLocks noGrp="1"/>
          </p:cNvSpPr>
          <p:nvPr>
            <p:ph sz="half" idx="2"/>
          </p:nvPr>
        </p:nvSpPr>
        <p:spPr>
          <a:xfrm>
            <a:off x="7616952" y="1895859"/>
            <a:ext cx="3660648" cy="39514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Picture Placeholder 4b.1" descr="&quot; &quot;"/>
          <p:cNvSpPr>
            <a:spLocks noGrp="1"/>
          </p:cNvSpPr>
          <p:nvPr>
            <p:ph type="pic" sz="quarter" idx="14"/>
          </p:nvPr>
        </p:nvSpPr>
        <p:spPr>
          <a:xfrm>
            <a:off x="6705600" y="2157984"/>
            <a:ext cx="685800" cy="6858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Picture Placeholder 4b.2" descr="&quot; &quot;"/>
          <p:cNvSpPr>
            <a:spLocks noGrp="1"/>
          </p:cNvSpPr>
          <p:nvPr>
            <p:ph type="pic" sz="quarter" idx="15"/>
          </p:nvPr>
        </p:nvSpPr>
        <p:spPr>
          <a:xfrm>
            <a:off x="6705600" y="3364992"/>
            <a:ext cx="685800" cy="6858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2" name="Picture Placeholder 4b.3" descr="&quot; &quot;"/>
          <p:cNvSpPr>
            <a:spLocks noGrp="1"/>
          </p:cNvSpPr>
          <p:nvPr>
            <p:ph type="pic" sz="quarter" idx="16"/>
          </p:nvPr>
        </p:nvSpPr>
        <p:spPr>
          <a:xfrm>
            <a:off x="6720255" y="4572000"/>
            <a:ext cx="685800" cy="6858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CA865-404D-4A57-9AC1-FD3038CC100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9191163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66800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8" name="Straight Connector 2" descr="&quot; &quot;"/>
          <p:cNvCxnSpPr/>
          <p:nvPr/>
        </p:nvCxnSpPr>
        <p:spPr>
          <a:xfrm>
            <a:off x="0" y="1066800"/>
            <a:ext cx="12192000" cy="0"/>
          </a:xfrm>
          <a:prstGeom prst="line">
            <a:avLst/>
          </a:prstGeom>
          <a:ln w="3810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3"/>
          <p:cNvSpPr>
            <a:spLocks noGrp="1"/>
          </p:cNvSpPr>
          <p:nvPr>
            <p:ph sz="half" idx="1"/>
          </p:nvPr>
        </p:nvSpPr>
        <p:spPr>
          <a:xfrm>
            <a:off x="838200" y="1444752"/>
            <a:ext cx="5181600" cy="274624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4"/>
          <p:cNvSpPr>
            <a:spLocks noGrp="1"/>
          </p:cNvSpPr>
          <p:nvPr>
            <p:ph sz="half" idx="2"/>
          </p:nvPr>
        </p:nvSpPr>
        <p:spPr>
          <a:xfrm>
            <a:off x="6172200" y="1444752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>
          <a:xfrm>
            <a:off x="841248" y="4350748"/>
            <a:ext cx="5184648" cy="213969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CA865-404D-4A57-9AC1-FD3038CC100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1478443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hree Wid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66800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8" name="Straight Connector 2" descr="&quot; &quot;"/>
          <p:cNvCxnSpPr/>
          <p:nvPr/>
        </p:nvCxnSpPr>
        <p:spPr>
          <a:xfrm>
            <a:off x="0" y="1066800"/>
            <a:ext cx="12192000" cy="0"/>
          </a:xfrm>
          <a:prstGeom prst="line">
            <a:avLst/>
          </a:prstGeom>
          <a:ln w="3810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3"/>
          <p:cNvSpPr>
            <a:spLocks noGrp="1"/>
          </p:cNvSpPr>
          <p:nvPr>
            <p:ph sz="half" idx="1"/>
          </p:nvPr>
        </p:nvSpPr>
        <p:spPr>
          <a:xfrm>
            <a:off x="838200" y="1179576"/>
            <a:ext cx="10515600" cy="1828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4"/>
          <p:cNvSpPr>
            <a:spLocks noGrp="1"/>
          </p:cNvSpPr>
          <p:nvPr>
            <p:ph sz="half" idx="2"/>
          </p:nvPr>
        </p:nvSpPr>
        <p:spPr>
          <a:xfrm>
            <a:off x="228600" y="3118109"/>
            <a:ext cx="11704320" cy="259689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>
          <a:xfrm>
            <a:off x="3959352" y="5212080"/>
            <a:ext cx="4645152" cy="10149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CA865-404D-4A57-9AC1-FD3038CC100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3960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D6411-4315-410B-A8CB-C653F0AE417F}" type="datetimeFigureOut">
              <a:rPr lang="en-US" smtClean="0"/>
              <a:t>2/26/2023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F62DB-D77C-4BBE-B8CC-9D3A1579A0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650845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hree and Sourc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66800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8" name="Straight Connector 2" descr="&quot; &quot;"/>
          <p:cNvCxnSpPr/>
          <p:nvPr/>
        </p:nvCxnSpPr>
        <p:spPr>
          <a:xfrm>
            <a:off x="0" y="1066800"/>
            <a:ext cx="12192000" cy="0"/>
          </a:xfrm>
          <a:prstGeom prst="line">
            <a:avLst/>
          </a:prstGeom>
          <a:ln w="3810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3"/>
          <p:cNvSpPr>
            <a:spLocks noGrp="1"/>
          </p:cNvSpPr>
          <p:nvPr>
            <p:ph sz="half" idx="1"/>
          </p:nvPr>
        </p:nvSpPr>
        <p:spPr>
          <a:xfrm>
            <a:off x="432816" y="1444752"/>
            <a:ext cx="3529584" cy="416052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4"/>
          <p:cNvSpPr>
            <a:spLocks noGrp="1"/>
          </p:cNvSpPr>
          <p:nvPr>
            <p:ph sz="half" idx="2"/>
          </p:nvPr>
        </p:nvSpPr>
        <p:spPr>
          <a:xfrm>
            <a:off x="4331208" y="1444752"/>
            <a:ext cx="3529584" cy="416052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>
          <a:xfrm>
            <a:off x="8229600" y="1444752"/>
            <a:ext cx="3529584" cy="416052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Text Placeholder 6"/>
          <p:cNvSpPr>
            <a:spLocks noGrp="1"/>
          </p:cNvSpPr>
          <p:nvPr>
            <p:ph type="body" sz="quarter" idx="14"/>
          </p:nvPr>
        </p:nvSpPr>
        <p:spPr>
          <a:xfrm>
            <a:off x="838200" y="6016752"/>
            <a:ext cx="9528048" cy="54864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05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CA865-404D-4A57-9AC1-FD3038CC100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017191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ix and Sourc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66800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8" name="Straight Connector 2" descr="&quot; &quot;"/>
          <p:cNvCxnSpPr/>
          <p:nvPr/>
        </p:nvCxnSpPr>
        <p:spPr>
          <a:xfrm>
            <a:off x="0" y="1066800"/>
            <a:ext cx="12192000" cy="0"/>
          </a:xfrm>
          <a:prstGeom prst="line">
            <a:avLst/>
          </a:prstGeom>
          <a:ln w="3810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3"/>
          <p:cNvSpPr>
            <a:spLocks noGrp="1"/>
          </p:cNvSpPr>
          <p:nvPr>
            <p:ph sz="half" idx="1"/>
          </p:nvPr>
        </p:nvSpPr>
        <p:spPr>
          <a:xfrm>
            <a:off x="18288" y="1444752"/>
            <a:ext cx="1965960" cy="416052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4"/>
          <p:cNvSpPr>
            <a:spLocks noGrp="1"/>
          </p:cNvSpPr>
          <p:nvPr>
            <p:ph sz="half" idx="15"/>
          </p:nvPr>
        </p:nvSpPr>
        <p:spPr>
          <a:xfrm>
            <a:off x="2057400" y="1444752"/>
            <a:ext cx="1965960" cy="416052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5"/>
          <p:cNvSpPr>
            <a:spLocks noGrp="1"/>
          </p:cNvSpPr>
          <p:nvPr>
            <p:ph sz="half" idx="2"/>
          </p:nvPr>
        </p:nvSpPr>
        <p:spPr>
          <a:xfrm>
            <a:off x="4096512" y="1444752"/>
            <a:ext cx="1965960" cy="416052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Content Placeholder 6"/>
          <p:cNvSpPr>
            <a:spLocks noGrp="1"/>
          </p:cNvSpPr>
          <p:nvPr>
            <p:ph sz="half" idx="16"/>
          </p:nvPr>
        </p:nvSpPr>
        <p:spPr>
          <a:xfrm>
            <a:off x="6135624" y="1444752"/>
            <a:ext cx="1965960" cy="416052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7"/>
          <p:cNvSpPr>
            <a:spLocks noGrp="1"/>
          </p:cNvSpPr>
          <p:nvPr>
            <p:ph sz="quarter" idx="13"/>
          </p:nvPr>
        </p:nvSpPr>
        <p:spPr>
          <a:xfrm>
            <a:off x="8174736" y="1444752"/>
            <a:ext cx="1965960" cy="416052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8"/>
          <p:cNvSpPr>
            <a:spLocks noGrp="1"/>
          </p:cNvSpPr>
          <p:nvPr>
            <p:ph sz="quarter" idx="17"/>
          </p:nvPr>
        </p:nvSpPr>
        <p:spPr>
          <a:xfrm>
            <a:off x="10213848" y="1444752"/>
            <a:ext cx="1965960" cy="416052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838200" y="6016752"/>
            <a:ext cx="9528048" cy="54864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05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CA865-404D-4A57-9AC1-FD3038CC100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3543639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gline Three Sourc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66800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8" name="Straight Connector 2" descr="&quot; &quot;"/>
          <p:cNvCxnSpPr/>
          <p:nvPr/>
        </p:nvCxnSpPr>
        <p:spPr>
          <a:xfrm>
            <a:off x="0" y="1066800"/>
            <a:ext cx="12192000" cy="0"/>
          </a:xfrm>
          <a:prstGeom prst="line">
            <a:avLst/>
          </a:prstGeom>
          <a:ln w="3810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ontent Placeholder 3"/>
          <p:cNvSpPr>
            <a:spLocks noGrp="1"/>
          </p:cNvSpPr>
          <p:nvPr>
            <p:ph sz="quarter" idx="15"/>
          </p:nvPr>
        </p:nvSpPr>
        <p:spPr>
          <a:xfrm>
            <a:off x="841248" y="1066800"/>
            <a:ext cx="10515600" cy="457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Content Placeholder 4"/>
          <p:cNvSpPr>
            <a:spLocks noGrp="1"/>
          </p:cNvSpPr>
          <p:nvPr>
            <p:ph sz="half" idx="1"/>
          </p:nvPr>
        </p:nvSpPr>
        <p:spPr>
          <a:xfrm>
            <a:off x="432816" y="1524000"/>
            <a:ext cx="3529584" cy="416052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5"/>
          <p:cNvSpPr>
            <a:spLocks noGrp="1"/>
          </p:cNvSpPr>
          <p:nvPr>
            <p:ph sz="half" idx="2"/>
          </p:nvPr>
        </p:nvSpPr>
        <p:spPr>
          <a:xfrm>
            <a:off x="4331208" y="1524000"/>
            <a:ext cx="3529584" cy="416052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6"/>
          <p:cNvSpPr>
            <a:spLocks noGrp="1"/>
          </p:cNvSpPr>
          <p:nvPr>
            <p:ph sz="quarter" idx="13"/>
          </p:nvPr>
        </p:nvSpPr>
        <p:spPr>
          <a:xfrm>
            <a:off x="8229600" y="1524000"/>
            <a:ext cx="3529584" cy="416052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Text Placeholder 7"/>
          <p:cNvSpPr>
            <a:spLocks noGrp="1"/>
          </p:cNvSpPr>
          <p:nvPr>
            <p:ph type="body" sz="quarter" idx="14"/>
          </p:nvPr>
        </p:nvSpPr>
        <p:spPr>
          <a:xfrm>
            <a:off x="838200" y="6016752"/>
            <a:ext cx="9528048" cy="54864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05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CA865-404D-4A57-9AC1-FD3038CC100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423600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hart Blue Source 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66800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8" name="Straight Connector 2" descr="&quot; &quot;"/>
          <p:cNvCxnSpPr/>
          <p:nvPr/>
        </p:nvCxnSpPr>
        <p:spPr>
          <a:xfrm>
            <a:off x="0" y="1066800"/>
            <a:ext cx="12192000" cy="0"/>
          </a:xfrm>
          <a:prstGeom prst="line">
            <a:avLst/>
          </a:prstGeom>
          <a:ln w="3810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3"/>
          <p:cNvSpPr>
            <a:spLocks noGrp="1"/>
          </p:cNvSpPr>
          <p:nvPr>
            <p:ph sz="half" idx="1"/>
          </p:nvPr>
        </p:nvSpPr>
        <p:spPr>
          <a:xfrm>
            <a:off x="841248" y="1371600"/>
            <a:ext cx="7607808" cy="44439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4"/>
          <p:cNvSpPr>
            <a:spLocks noGrp="1"/>
          </p:cNvSpPr>
          <p:nvPr>
            <p:ph sz="half" idx="2"/>
          </p:nvPr>
        </p:nvSpPr>
        <p:spPr>
          <a:xfrm>
            <a:off x="8796528" y="1371600"/>
            <a:ext cx="3026664" cy="4443984"/>
          </a:xfrm>
          <a:pattFill prst="pct25">
            <a:fgClr>
              <a:srgbClr val="CCDDF1"/>
            </a:fgClr>
            <a:bgClr>
              <a:schemeClr val="bg1"/>
            </a:bgClr>
          </a:pattFill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841248" y="6016752"/>
            <a:ext cx="9528048" cy="548640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None/>
              <a:defRPr sz="1050"/>
            </a:lvl1pPr>
            <a:lvl2pPr marL="342892" indent="0">
              <a:buNone/>
              <a:defRPr sz="1050"/>
            </a:lvl2pPr>
            <a:lvl3pPr marL="685783" indent="0">
              <a:buNone/>
              <a:defRPr sz="1050"/>
            </a:lvl3pPr>
            <a:lvl4pPr marL="1028675" indent="0">
              <a:buNone/>
              <a:defRPr sz="1050"/>
            </a:lvl4pPr>
            <a:lvl5pPr marL="1371566" indent="0">
              <a:buNone/>
              <a:defRPr sz="1050"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CA865-404D-4A57-9AC1-FD3038CC100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8098425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Banner Blue Fou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66800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8" name="Straight Connector 2" descr="&quot; &quot;"/>
          <p:cNvCxnSpPr/>
          <p:nvPr/>
        </p:nvCxnSpPr>
        <p:spPr>
          <a:xfrm>
            <a:off x="0" y="1066800"/>
            <a:ext cx="12192000" cy="0"/>
          </a:xfrm>
          <a:prstGeom prst="line">
            <a:avLst/>
          </a:prstGeom>
          <a:ln w="3810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Picture Placeholder 3"/>
          <p:cNvSpPr>
            <a:spLocks noGrp="1" noChangeAspect="1"/>
          </p:cNvSpPr>
          <p:nvPr>
            <p:ph type="pic" sz="quarter" idx="14"/>
          </p:nvPr>
        </p:nvSpPr>
        <p:spPr>
          <a:xfrm>
            <a:off x="838200" y="1133856"/>
            <a:ext cx="1033272" cy="1033272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/>
          </p:nvPr>
        </p:nvSpPr>
        <p:spPr>
          <a:xfrm>
            <a:off x="1981200" y="1115568"/>
            <a:ext cx="9375648" cy="106984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Content Placeholder 4"/>
          <p:cNvSpPr>
            <a:spLocks noGrp="1"/>
          </p:cNvSpPr>
          <p:nvPr>
            <p:ph sz="half" idx="1"/>
          </p:nvPr>
        </p:nvSpPr>
        <p:spPr>
          <a:xfrm>
            <a:off x="838200" y="2334768"/>
            <a:ext cx="4392168" cy="391363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5"/>
          <p:cNvSpPr>
            <a:spLocks noGrp="1"/>
          </p:cNvSpPr>
          <p:nvPr>
            <p:ph sz="half" idx="2"/>
          </p:nvPr>
        </p:nvSpPr>
        <p:spPr>
          <a:xfrm>
            <a:off x="5376672" y="2334769"/>
            <a:ext cx="6812280" cy="3037060"/>
          </a:xfrm>
          <a:pattFill prst="pct25">
            <a:fgClr>
              <a:srgbClr val="CCDDF1"/>
            </a:fgClr>
            <a:bgClr>
              <a:schemeClr val="bg1"/>
            </a:bgClr>
          </a:pattFill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6"/>
          <p:cNvSpPr>
            <a:spLocks noGrp="1"/>
          </p:cNvSpPr>
          <p:nvPr>
            <p:ph sz="quarter" idx="15"/>
          </p:nvPr>
        </p:nvSpPr>
        <p:spPr>
          <a:xfrm>
            <a:off x="5376868" y="5521182"/>
            <a:ext cx="4986337" cy="72721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CA865-404D-4A57-9AC1-FD3038CC100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870967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ne Blue Fou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66800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8" name="Straight Connector 2" descr="&quot; &quot;"/>
          <p:cNvCxnSpPr/>
          <p:nvPr/>
        </p:nvCxnSpPr>
        <p:spPr>
          <a:xfrm>
            <a:off x="0" y="1066800"/>
            <a:ext cx="12192000" cy="0"/>
          </a:xfrm>
          <a:prstGeom prst="line">
            <a:avLst/>
          </a:prstGeom>
          <a:ln w="3810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3"/>
          <p:cNvSpPr>
            <a:spLocks noGrp="1"/>
          </p:cNvSpPr>
          <p:nvPr>
            <p:ph sz="half" idx="1"/>
          </p:nvPr>
        </p:nvSpPr>
        <p:spPr>
          <a:xfrm>
            <a:off x="1652016" y="1307592"/>
            <a:ext cx="4901184" cy="312724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4"/>
          <p:cNvSpPr>
            <a:spLocks noGrp="1"/>
          </p:cNvSpPr>
          <p:nvPr>
            <p:ph sz="half" idx="2"/>
          </p:nvPr>
        </p:nvSpPr>
        <p:spPr>
          <a:xfrm>
            <a:off x="7434072" y="1344168"/>
            <a:ext cx="4343400" cy="4306824"/>
          </a:xfrm>
          <a:pattFill prst="pct25">
            <a:fgClr>
              <a:srgbClr val="CCDDF1"/>
            </a:fgClr>
            <a:bgClr>
              <a:schemeClr val="bg1"/>
            </a:bgClr>
          </a:pattFill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>
          <a:xfrm>
            <a:off x="841248" y="4486656"/>
            <a:ext cx="6501384" cy="92354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6"/>
          <p:cNvSpPr>
            <a:spLocks noGrp="1"/>
          </p:cNvSpPr>
          <p:nvPr>
            <p:ph sz="quarter" idx="15"/>
          </p:nvPr>
        </p:nvSpPr>
        <p:spPr>
          <a:xfrm>
            <a:off x="841248" y="5715000"/>
            <a:ext cx="9528048" cy="64008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CA865-404D-4A57-9AC1-FD3038CC100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6113913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ne Blue Three Captio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66800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8" name="Straight Connector 2" descr="&quot; &quot;"/>
          <p:cNvCxnSpPr/>
          <p:nvPr/>
        </p:nvCxnSpPr>
        <p:spPr>
          <a:xfrm>
            <a:off x="0" y="1066800"/>
            <a:ext cx="12192000" cy="0"/>
          </a:xfrm>
          <a:prstGeom prst="line">
            <a:avLst/>
          </a:prstGeom>
          <a:ln w="3810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ontent Placeholder 3"/>
          <p:cNvSpPr>
            <a:spLocks noGrp="1"/>
          </p:cNvSpPr>
          <p:nvPr>
            <p:ph sz="quarter" idx="13"/>
          </p:nvPr>
        </p:nvSpPr>
        <p:spPr>
          <a:xfrm>
            <a:off x="841248" y="1298448"/>
            <a:ext cx="5705856" cy="106984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Content Placeholder 4"/>
          <p:cNvSpPr>
            <a:spLocks noGrp="1"/>
          </p:cNvSpPr>
          <p:nvPr>
            <p:ph sz="half" idx="1"/>
          </p:nvPr>
        </p:nvSpPr>
        <p:spPr>
          <a:xfrm>
            <a:off x="841248" y="2438400"/>
            <a:ext cx="5705856" cy="26670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6"/>
          </p:nvPr>
        </p:nvSpPr>
        <p:spPr>
          <a:xfrm>
            <a:off x="838201" y="5105406"/>
            <a:ext cx="5708651" cy="454025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None/>
              <a:defRPr sz="1050"/>
            </a:lvl1pPr>
            <a:lvl2pPr marL="342892" indent="0">
              <a:buNone/>
              <a:defRPr sz="1050"/>
            </a:lvl2pPr>
            <a:lvl3pPr marL="685783" indent="0">
              <a:buNone/>
              <a:defRPr sz="1050"/>
            </a:lvl3pPr>
            <a:lvl4pPr marL="1028675" indent="0">
              <a:buNone/>
              <a:defRPr sz="1050"/>
            </a:lvl4pPr>
            <a:lvl5pPr marL="1371566" indent="0">
              <a:buNone/>
              <a:defRPr sz="1050"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5"/>
          <p:cNvSpPr>
            <a:spLocks noGrp="1"/>
          </p:cNvSpPr>
          <p:nvPr>
            <p:ph sz="half" idx="2"/>
          </p:nvPr>
        </p:nvSpPr>
        <p:spPr>
          <a:xfrm>
            <a:off x="6574536" y="1115568"/>
            <a:ext cx="5513832" cy="4464068"/>
          </a:xfrm>
          <a:pattFill prst="pct25">
            <a:fgClr>
              <a:srgbClr val="CCDDF1"/>
            </a:fgClr>
            <a:bgClr>
              <a:schemeClr val="bg1"/>
            </a:bgClr>
          </a:pattFill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6"/>
          <p:cNvSpPr>
            <a:spLocks noGrp="1"/>
          </p:cNvSpPr>
          <p:nvPr>
            <p:ph sz="quarter" idx="15"/>
          </p:nvPr>
        </p:nvSpPr>
        <p:spPr>
          <a:xfrm>
            <a:off x="841248" y="5715000"/>
            <a:ext cx="9528048" cy="64008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CA865-404D-4A57-9AC1-FD3038CC100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5142028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ue Banner Three Picture Six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4" name="Straight Connector 2" descr="&quot; &quot;"/>
          <p:cNvCxnSpPr/>
          <p:nvPr/>
        </p:nvCxnSpPr>
        <p:spPr>
          <a:xfrm>
            <a:off x="0" y="1066800"/>
            <a:ext cx="12192000" cy="0"/>
          </a:xfrm>
          <a:prstGeom prst="line">
            <a:avLst/>
          </a:prstGeom>
          <a:ln w="3810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3" descr="&quot; &quot;"/>
          <p:cNvSpPr/>
          <p:nvPr/>
        </p:nvSpPr>
        <p:spPr>
          <a:xfrm>
            <a:off x="1" y="1114249"/>
            <a:ext cx="12192000" cy="890008"/>
          </a:xfrm>
          <a:prstGeom prst="rect">
            <a:avLst/>
          </a:prstGeom>
          <a:pattFill prst="pct25">
            <a:fgClr>
              <a:srgbClr val="CCDDF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7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Picture Placeholder 3a.1" descr="&quot; &quot;"/>
          <p:cNvSpPr>
            <a:spLocks noGrp="1" noChangeAspect="1"/>
          </p:cNvSpPr>
          <p:nvPr>
            <p:ph type="pic" sz="quarter" idx="17"/>
          </p:nvPr>
        </p:nvSpPr>
        <p:spPr>
          <a:xfrm>
            <a:off x="609600" y="1133856"/>
            <a:ext cx="849965" cy="850392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Text Placeholder 3a.2"/>
          <p:cNvSpPr>
            <a:spLocks noGrp="1"/>
          </p:cNvSpPr>
          <p:nvPr>
            <p:ph type="body" sz="quarter" idx="12"/>
          </p:nvPr>
        </p:nvSpPr>
        <p:spPr>
          <a:xfrm>
            <a:off x="1518136" y="1115568"/>
            <a:ext cx="2743200" cy="88696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0" name="Picture Placeholder 3b.1" descr="&quot; &quot;"/>
          <p:cNvSpPr>
            <a:spLocks noGrp="1" noChangeAspect="1"/>
          </p:cNvSpPr>
          <p:nvPr>
            <p:ph type="pic" sz="quarter" idx="18"/>
          </p:nvPr>
        </p:nvSpPr>
        <p:spPr>
          <a:xfrm>
            <a:off x="4294165" y="1133856"/>
            <a:ext cx="849967" cy="850392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Text Placeholder 3b.2"/>
          <p:cNvSpPr>
            <a:spLocks noGrp="1"/>
          </p:cNvSpPr>
          <p:nvPr>
            <p:ph type="body" sz="quarter" idx="13"/>
          </p:nvPr>
        </p:nvSpPr>
        <p:spPr>
          <a:xfrm>
            <a:off x="5210908" y="1114431"/>
            <a:ext cx="2743200" cy="88741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1" name="Picture Placeholder 3c.1" descr="&quot; &quot;"/>
          <p:cNvSpPr>
            <a:spLocks noGrp="1" noChangeAspect="1"/>
          </p:cNvSpPr>
          <p:nvPr>
            <p:ph type="pic" sz="quarter" idx="19"/>
          </p:nvPr>
        </p:nvSpPr>
        <p:spPr>
          <a:xfrm>
            <a:off x="7981543" y="1133856"/>
            <a:ext cx="849967" cy="850392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3" name="Text Placeholder 3c.2"/>
          <p:cNvSpPr>
            <a:spLocks noGrp="1"/>
          </p:cNvSpPr>
          <p:nvPr>
            <p:ph type="body" sz="quarter" idx="14"/>
          </p:nvPr>
        </p:nvSpPr>
        <p:spPr>
          <a:xfrm>
            <a:off x="8891955" y="1114431"/>
            <a:ext cx="2743200" cy="88741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Content Placeholder 4"/>
          <p:cNvSpPr>
            <a:spLocks noGrp="1"/>
          </p:cNvSpPr>
          <p:nvPr>
            <p:ph sz="quarter" idx="15"/>
          </p:nvPr>
        </p:nvSpPr>
        <p:spPr>
          <a:xfrm>
            <a:off x="838200" y="2194560"/>
            <a:ext cx="5157216" cy="33375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7" name="Content Placeholder 5"/>
          <p:cNvSpPr>
            <a:spLocks noGrp="1"/>
          </p:cNvSpPr>
          <p:nvPr>
            <p:ph sz="quarter" idx="16"/>
          </p:nvPr>
        </p:nvSpPr>
        <p:spPr>
          <a:xfrm>
            <a:off x="6201508" y="2194560"/>
            <a:ext cx="5157216" cy="33375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841248" y="5562600"/>
            <a:ext cx="9528048" cy="9144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05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38D48C-20BE-40D5-BBF2-392FF9026E6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8877825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ue Banner Two Picture Fou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4" name="Straight Connector 2" descr="&quot; &quot;"/>
          <p:cNvCxnSpPr/>
          <p:nvPr/>
        </p:nvCxnSpPr>
        <p:spPr>
          <a:xfrm>
            <a:off x="0" y="1066800"/>
            <a:ext cx="12192000" cy="0"/>
          </a:xfrm>
          <a:prstGeom prst="line">
            <a:avLst/>
          </a:prstGeom>
          <a:ln w="3810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3" descr="&quot; &quot;"/>
          <p:cNvSpPr/>
          <p:nvPr/>
        </p:nvSpPr>
        <p:spPr>
          <a:xfrm>
            <a:off x="1" y="1114249"/>
            <a:ext cx="12192000" cy="890008"/>
          </a:xfrm>
          <a:prstGeom prst="rect">
            <a:avLst/>
          </a:prstGeom>
          <a:pattFill prst="pct25">
            <a:fgClr>
              <a:srgbClr val="CCDDF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7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Picture Placeholder 3a.1" descr="&quot; &quot;"/>
          <p:cNvSpPr>
            <a:spLocks noGrp="1" noChangeAspect="1"/>
          </p:cNvSpPr>
          <p:nvPr>
            <p:ph type="pic" sz="quarter" idx="17"/>
          </p:nvPr>
        </p:nvSpPr>
        <p:spPr>
          <a:xfrm>
            <a:off x="1606064" y="1133856"/>
            <a:ext cx="849965" cy="850392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Text Placeholder 3a.2"/>
          <p:cNvSpPr>
            <a:spLocks noGrp="1"/>
          </p:cNvSpPr>
          <p:nvPr>
            <p:ph type="body" sz="quarter" idx="12"/>
          </p:nvPr>
        </p:nvSpPr>
        <p:spPr>
          <a:xfrm>
            <a:off x="2514600" y="1115568"/>
            <a:ext cx="2743200" cy="88696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0" name="Picture Placeholder 3b.1" descr="&quot; &quot;"/>
          <p:cNvSpPr>
            <a:spLocks noGrp="1" noChangeAspect="1"/>
          </p:cNvSpPr>
          <p:nvPr>
            <p:ph type="pic" sz="quarter" idx="18"/>
          </p:nvPr>
        </p:nvSpPr>
        <p:spPr>
          <a:xfrm>
            <a:off x="7008057" y="1133856"/>
            <a:ext cx="849967" cy="850392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Text Placeholder 3b.2"/>
          <p:cNvSpPr>
            <a:spLocks noGrp="1"/>
          </p:cNvSpPr>
          <p:nvPr>
            <p:ph type="body" sz="quarter" idx="13"/>
          </p:nvPr>
        </p:nvSpPr>
        <p:spPr>
          <a:xfrm>
            <a:off x="7924800" y="1114431"/>
            <a:ext cx="2743200" cy="88741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Content Placeholder 4"/>
          <p:cNvSpPr>
            <a:spLocks noGrp="1"/>
          </p:cNvSpPr>
          <p:nvPr>
            <p:ph sz="quarter" idx="15"/>
          </p:nvPr>
        </p:nvSpPr>
        <p:spPr>
          <a:xfrm>
            <a:off x="838200" y="2194560"/>
            <a:ext cx="10515600" cy="2743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7" name="Content Placeholder 5"/>
          <p:cNvSpPr>
            <a:spLocks noGrp="1"/>
          </p:cNvSpPr>
          <p:nvPr>
            <p:ph sz="quarter" idx="16"/>
          </p:nvPr>
        </p:nvSpPr>
        <p:spPr>
          <a:xfrm>
            <a:off x="841248" y="5102352"/>
            <a:ext cx="9528048" cy="109728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38D48C-20BE-40D5-BBF2-392FF9026E6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2263988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ue Banner Two Picture Six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4" name="Straight Connector 2" descr="&quot; &quot;"/>
          <p:cNvCxnSpPr/>
          <p:nvPr/>
        </p:nvCxnSpPr>
        <p:spPr>
          <a:xfrm>
            <a:off x="0" y="1066800"/>
            <a:ext cx="12192000" cy="0"/>
          </a:xfrm>
          <a:prstGeom prst="line">
            <a:avLst/>
          </a:prstGeom>
          <a:ln w="3810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3" descr="&quot; &quot;"/>
          <p:cNvSpPr/>
          <p:nvPr/>
        </p:nvSpPr>
        <p:spPr>
          <a:xfrm>
            <a:off x="1" y="1114249"/>
            <a:ext cx="12192000" cy="890008"/>
          </a:xfrm>
          <a:prstGeom prst="rect">
            <a:avLst/>
          </a:prstGeom>
          <a:pattFill prst="pct25">
            <a:fgClr>
              <a:srgbClr val="CCDDF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7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Picture Placeholder 3a.1" descr="&quot; &quot;"/>
          <p:cNvSpPr>
            <a:spLocks noGrp="1" noChangeAspect="1"/>
          </p:cNvSpPr>
          <p:nvPr>
            <p:ph type="pic" sz="quarter" idx="17"/>
          </p:nvPr>
        </p:nvSpPr>
        <p:spPr>
          <a:xfrm>
            <a:off x="609600" y="1133856"/>
            <a:ext cx="849965" cy="850392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Text Placeholder 3a.2"/>
          <p:cNvSpPr>
            <a:spLocks noGrp="1"/>
          </p:cNvSpPr>
          <p:nvPr>
            <p:ph type="body" sz="quarter" idx="12"/>
          </p:nvPr>
        </p:nvSpPr>
        <p:spPr>
          <a:xfrm>
            <a:off x="1752600" y="1115568"/>
            <a:ext cx="2743200" cy="88696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3b.2"/>
          <p:cNvSpPr>
            <a:spLocks noGrp="1"/>
          </p:cNvSpPr>
          <p:nvPr>
            <p:ph type="body" sz="quarter" idx="13"/>
          </p:nvPr>
        </p:nvSpPr>
        <p:spPr>
          <a:xfrm>
            <a:off x="4753708" y="1114431"/>
            <a:ext cx="2743200" cy="88741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Text Placeholder 3c.2"/>
          <p:cNvSpPr>
            <a:spLocks noGrp="1"/>
          </p:cNvSpPr>
          <p:nvPr>
            <p:ph type="body" sz="quarter" idx="14"/>
          </p:nvPr>
        </p:nvSpPr>
        <p:spPr>
          <a:xfrm>
            <a:off x="7748955" y="1114431"/>
            <a:ext cx="2743200" cy="88741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1" name="Picture Placeholder 3c.1" descr="&quot; &quot;"/>
          <p:cNvSpPr>
            <a:spLocks noGrp="1" noChangeAspect="1"/>
          </p:cNvSpPr>
          <p:nvPr>
            <p:ph type="pic" sz="quarter" idx="19"/>
          </p:nvPr>
        </p:nvSpPr>
        <p:spPr>
          <a:xfrm>
            <a:off x="10744203" y="1133856"/>
            <a:ext cx="849967" cy="850392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5" name="Content Placeholder 4"/>
          <p:cNvSpPr>
            <a:spLocks noGrp="1"/>
          </p:cNvSpPr>
          <p:nvPr>
            <p:ph sz="quarter" idx="15"/>
          </p:nvPr>
        </p:nvSpPr>
        <p:spPr>
          <a:xfrm>
            <a:off x="838200" y="2194560"/>
            <a:ext cx="5157216" cy="33375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7" name="Content Placeholder 5"/>
          <p:cNvSpPr>
            <a:spLocks noGrp="1"/>
          </p:cNvSpPr>
          <p:nvPr>
            <p:ph sz="quarter" idx="16"/>
          </p:nvPr>
        </p:nvSpPr>
        <p:spPr>
          <a:xfrm>
            <a:off x="6201508" y="2194560"/>
            <a:ext cx="5157216" cy="33375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841248" y="5562600"/>
            <a:ext cx="9528048" cy="9144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05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38D48C-20BE-40D5-BBF2-392FF9026E6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05442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D6411-4315-410B-A8CB-C653F0AE417F}" type="datetimeFigureOut">
              <a:rPr lang="en-US" smtClean="0"/>
              <a:t>2/26/2023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F62DB-D77C-4BBE-B8CC-9D3A1579A0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400455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ue Banner Two Picture Seve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4" name="Straight Connector 2" descr="&quot; &quot;"/>
          <p:cNvCxnSpPr/>
          <p:nvPr/>
        </p:nvCxnSpPr>
        <p:spPr>
          <a:xfrm>
            <a:off x="0" y="1066800"/>
            <a:ext cx="12192000" cy="0"/>
          </a:xfrm>
          <a:prstGeom prst="line">
            <a:avLst/>
          </a:prstGeom>
          <a:ln w="3810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3" descr="&quot; &quot;"/>
          <p:cNvSpPr/>
          <p:nvPr/>
        </p:nvSpPr>
        <p:spPr>
          <a:xfrm>
            <a:off x="1" y="1114249"/>
            <a:ext cx="12192000" cy="1225296"/>
          </a:xfrm>
          <a:prstGeom prst="rect">
            <a:avLst/>
          </a:prstGeom>
          <a:pattFill prst="pct25">
            <a:fgClr>
              <a:srgbClr val="CCDDF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7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Picture Placeholder 3a.1" descr="&quot; &quot;"/>
          <p:cNvSpPr>
            <a:spLocks noGrp="1" noChangeAspect="1"/>
          </p:cNvSpPr>
          <p:nvPr>
            <p:ph type="pic" sz="quarter" idx="17"/>
          </p:nvPr>
        </p:nvSpPr>
        <p:spPr>
          <a:xfrm>
            <a:off x="381000" y="1133856"/>
            <a:ext cx="849965" cy="850392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Text Placeholder 3a.2"/>
          <p:cNvSpPr>
            <a:spLocks noGrp="1"/>
          </p:cNvSpPr>
          <p:nvPr>
            <p:ph type="body" sz="quarter" idx="12"/>
          </p:nvPr>
        </p:nvSpPr>
        <p:spPr>
          <a:xfrm>
            <a:off x="1464905" y="1115568"/>
            <a:ext cx="2148840" cy="122529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3b.2"/>
          <p:cNvSpPr>
            <a:spLocks noGrp="1"/>
          </p:cNvSpPr>
          <p:nvPr>
            <p:ph type="body" sz="quarter" idx="13"/>
          </p:nvPr>
        </p:nvSpPr>
        <p:spPr>
          <a:xfrm>
            <a:off x="3828661" y="1115568"/>
            <a:ext cx="2148840" cy="122529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Text Placeholder 3c.2"/>
          <p:cNvSpPr>
            <a:spLocks noGrp="1"/>
          </p:cNvSpPr>
          <p:nvPr>
            <p:ph type="body" sz="quarter" idx="14"/>
          </p:nvPr>
        </p:nvSpPr>
        <p:spPr>
          <a:xfrm>
            <a:off x="8519160" y="1114424"/>
            <a:ext cx="2148840" cy="122529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1" name="Picture Placeholder 3c.1" descr="&quot; &quot;"/>
          <p:cNvSpPr>
            <a:spLocks noGrp="1" noChangeAspect="1"/>
          </p:cNvSpPr>
          <p:nvPr>
            <p:ph type="pic" sz="quarter" idx="19"/>
          </p:nvPr>
        </p:nvSpPr>
        <p:spPr>
          <a:xfrm>
            <a:off x="10915265" y="1133856"/>
            <a:ext cx="849967" cy="850392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5" name="Content Placeholder 4"/>
          <p:cNvSpPr>
            <a:spLocks noGrp="1"/>
          </p:cNvSpPr>
          <p:nvPr>
            <p:ph sz="quarter" idx="15"/>
          </p:nvPr>
        </p:nvSpPr>
        <p:spPr>
          <a:xfrm>
            <a:off x="838200" y="2194560"/>
            <a:ext cx="5157216" cy="33375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7" name="Content Placeholder 5"/>
          <p:cNvSpPr>
            <a:spLocks noGrp="1"/>
          </p:cNvSpPr>
          <p:nvPr>
            <p:ph sz="quarter" idx="16"/>
          </p:nvPr>
        </p:nvSpPr>
        <p:spPr>
          <a:xfrm>
            <a:off x="6201508" y="2194560"/>
            <a:ext cx="5157216" cy="33375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841248" y="5562600"/>
            <a:ext cx="9528048" cy="9144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05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38D48C-20BE-40D5-BBF2-392FF9026E6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20"/>
          </p:nvPr>
        </p:nvSpPr>
        <p:spPr>
          <a:xfrm>
            <a:off x="6172200" y="1115568"/>
            <a:ext cx="2148840" cy="122529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5035609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ue Banner Six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4" name="Straight Connector 2" descr="&quot; &quot;"/>
          <p:cNvCxnSpPr/>
          <p:nvPr/>
        </p:nvCxnSpPr>
        <p:spPr>
          <a:xfrm>
            <a:off x="0" y="1066800"/>
            <a:ext cx="12192000" cy="0"/>
          </a:xfrm>
          <a:prstGeom prst="line">
            <a:avLst/>
          </a:prstGeom>
          <a:ln w="3810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3" descr="&quot; &quot;"/>
          <p:cNvSpPr/>
          <p:nvPr/>
        </p:nvSpPr>
        <p:spPr>
          <a:xfrm>
            <a:off x="1" y="1114249"/>
            <a:ext cx="12192000" cy="890008"/>
          </a:xfrm>
          <a:prstGeom prst="rect">
            <a:avLst/>
          </a:prstGeom>
          <a:pattFill prst="pct25">
            <a:fgClr>
              <a:srgbClr val="CCDDF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7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Text Placeholder 3a"/>
          <p:cNvSpPr>
            <a:spLocks noGrp="1"/>
          </p:cNvSpPr>
          <p:nvPr>
            <p:ph type="body" sz="quarter" idx="12"/>
          </p:nvPr>
        </p:nvSpPr>
        <p:spPr>
          <a:xfrm>
            <a:off x="1084383" y="1115568"/>
            <a:ext cx="2743200" cy="88696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3b"/>
          <p:cNvSpPr>
            <a:spLocks noGrp="1"/>
          </p:cNvSpPr>
          <p:nvPr>
            <p:ph type="body" sz="quarter" idx="13"/>
          </p:nvPr>
        </p:nvSpPr>
        <p:spPr>
          <a:xfrm>
            <a:off x="4777155" y="1114431"/>
            <a:ext cx="2743200" cy="88741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Text Placeholder 3c"/>
          <p:cNvSpPr>
            <a:spLocks noGrp="1"/>
          </p:cNvSpPr>
          <p:nvPr>
            <p:ph type="body" sz="quarter" idx="14"/>
          </p:nvPr>
        </p:nvSpPr>
        <p:spPr>
          <a:xfrm>
            <a:off x="8458200" y="1114431"/>
            <a:ext cx="2743200" cy="88741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Content Placeholder 4"/>
          <p:cNvSpPr>
            <a:spLocks noGrp="1"/>
          </p:cNvSpPr>
          <p:nvPr>
            <p:ph sz="quarter" idx="15"/>
          </p:nvPr>
        </p:nvSpPr>
        <p:spPr>
          <a:xfrm>
            <a:off x="838200" y="2194560"/>
            <a:ext cx="5157216" cy="33375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7" name="Content Placeholder 5"/>
          <p:cNvSpPr>
            <a:spLocks noGrp="1"/>
          </p:cNvSpPr>
          <p:nvPr>
            <p:ph sz="quarter" idx="16"/>
          </p:nvPr>
        </p:nvSpPr>
        <p:spPr>
          <a:xfrm>
            <a:off x="6201508" y="2194560"/>
            <a:ext cx="5157216" cy="33375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841248" y="5562600"/>
            <a:ext cx="9528048" cy="9144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05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38D48C-20BE-40D5-BBF2-392FF9026E6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7938701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ue Banner Fiv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4" name="Straight Connector 2" descr="&quot; &quot;"/>
          <p:cNvCxnSpPr/>
          <p:nvPr/>
        </p:nvCxnSpPr>
        <p:spPr>
          <a:xfrm>
            <a:off x="0" y="1066800"/>
            <a:ext cx="12192000" cy="0"/>
          </a:xfrm>
          <a:prstGeom prst="line">
            <a:avLst/>
          </a:prstGeom>
          <a:ln w="3810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3" descr="&quot; &quot;"/>
          <p:cNvSpPr/>
          <p:nvPr/>
        </p:nvSpPr>
        <p:spPr>
          <a:xfrm>
            <a:off x="1" y="1114249"/>
            <a:ext cx="12192000" cy="890008"/>
          </a:xfrm>
          <a:prstGeom prst="rect">
            <a:avLst/>
          </a:prstGeom>
          <a:pattFill prst="pct25">
            <a:fgClr>
              <a:srgbClr val="CCDDF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7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Text Placeholder 3a"/>
          <p:cNvSpPr>
            <a:spLocks noGrp="1"/>
          </p:cNvSpPr>
          <p:nvPr>
            <p:ph type="body" sz="quarter" idx="12"/>
          </p:nvPr>
        </p:nvSpPr>
        <p:spPr>
          <a:xfrm>
            <a:off x="1084383" y="1115568"/>
            <a:ext cx="2743200" cy="88696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3b"/>
          <p:cNvSpPr>
            <a:spLocks noGrp="1"/>
          </p:cNvSpPr>
          <p:nvPr>
            <p:ph type="body" sz="quarter" idx="13"/>
          </p:nvPr>
        </p:nvSpPr>
        <p:spPr>
          <a:xfrm>
            <a:off x="4777155" y="1114431"/>
            <a:ext cx="2743200" cy="88741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Text Placeholder 3c"/>
          <p:cNvSpPr>
            <a:spLocks noGrp="1"/>
          </p:cNvSpPr>
          <p:nvPr>
            <p:ph type="body" sz="quarter" idx="14"/>
          </p:nvPr>
        </p:nvSpPr>
        <p:spPr>
          <a:xfrm>
            <a:off x="8458200" y="1114431"/>
            <a:ext cx="2743200" cy="88741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Content Placeholder 4"/>
          <p:cNvSpPr>
            <a:spLocks noGrp="1"/>
          </p:cNvSpPr>
          <p:nvPr>
            <p:ph sz="quarter" idx="15"/>
          </p:nvPr>
        </p:nvSpPr>
        <p:spPr>
          <a:xfrm>
            <a:off x="838200" y="2194560"/>
            <a:ext cx="5157216" cy="42958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7" name="Content Placeholder 5"/>
          <p:cNvSpPr>
            <a:spLocks noGrp="1"/>
          </p:cNvSpPr>
          <p:nvPr>
            <p:ph sz="quarter" idx="16"/>
          </p:nvPr>
        </p:nvSpPr>
        <p:spPr>
          <a:xfrm>
            <a:off x="6201508" y="2194560"/>
            <a:ext cx="5157216" cy="36576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38D48C-20BE-40D5-BBF2-392FF9026E6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4962463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nner Fiv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4" name="Straight Connector 2" descr="&quot; &quot;"/>
          <p:cNvCxnSpPr/>
          <p:nvPr/>
        </p:nvCxnSpPr>
        <p:spPr>
          <a:xfrm>
            <a:off x="0" y="1066800"/>
            <a:ext cx="12192000" cy="0"/>
          </a:xfrm>
          <a:prstGeom prst="line">
            <a:avLst/>
          </a:prstGeom>
          <a:ln w="3810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 Placeholder 3a"/>
          <p:cNvSpPr>
            <a:spLocks noGrp="1"/>
          </p:cNvSpPr>
          <p:nvPr>
            <p:ph type="body" sz="quarter" idx="12"/>
          </p:nvPr>
        </p:nvSpPr>
        <p:spPr>
          <a:xfrm>
            <a:off x="1084383" y="1115568"/>
            <a:ext cx="2743200" cy="88696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3b"/>
          <p:cNvSpPr>
            <a:spLocks noGrp="1"/>
          </p:cNvSpPr>
          <p:nvPr>
            <p:ph type="body" sz="quarter" idx="13"/>
          </p:nvPr>
        </p:nvSpPr>
        <p:spPr>
          <a:xfrm>
            <a:off x="4777155" y="1114431"/>
            <a:ext cx="2743200" cy="88741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Text Placeholder 3c"/>
          <p:cNvSpPr>
            <a:spLocks noGrp="1"/>
          </p:cNvSpPr>
          <p:nvPr>
            <p:ph type="body" sz="quarter" idx="14"/>
          </p:nvPr>
        </p:nvSpPr>
        <p:spPr>
          <a:xfrm>
            <a:off x="8458200" y="1114431"/>
            <a:ext cx="2743200" cy="88741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Content Placeholder 4"/>
          <p:cNvSpPr>
            <a:spLocks noGrp="1"/>
          </p:cNvSpPr>
          <p:nvPr>
            <p:ph sz="quarter" idx="15"/>
          </p:nvPr>
        </p:nvSpPr>
        <p:spPr>
          <a:xfrm>
            <a:off x="838200" y="2194560"/>
            <a:ext cx="5157216" cy="42958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7" name="Content Placeholder 5"/>
          <p:cNvSpPr>
            <a:spLocks noGrp="1"/>
          </p:cNvSpPr>
          <p:nvPr>
            <p:ph sz="quarter" idx="16"/>
          </p:nvPr>
        </p:nvSpPr>
        <p:spPr>
          <a:xfrm>
            <a:off x="6201508" y="2194560"/>
            <a:ext cx="5157216" cy="36576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38D48C-20BE-40D5-BBF2-392FF9026E6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9025694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"/>
            <a:ext cx="10515600" cy="1066800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10" name="Straight Connector 2" descr="&quot; &quot;"/>
          <p:cNvCxnSpPr/>
          <p:nvPr/>
        </p:nvCxnSpPr>
        <p:spPr>
          <a:xfrm>
            <a:off x="0" y="1066800"/>
            <a:ext cx="12192000" cy="0"/>
          </a:xfrm>
          <a:prstGeom prst="line">
            <a:avLst/>
          </a:prstGeom>
          <a:ln w="3810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3"/>
          <p:cNvSpPr>
            <a:spLocks noGrp="1"/>
          </p:cNvSpPr>
          <p:nvPr>
            <p:ph type="body" idx="1"/>
          </p:nvPr>
        </p:nvSpPr>
        <p:spPr>
          <a:xfrm>
            <a:off x="839789" y="1371600"/>
            <a:ext cx="5157787" cy="823912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650" b="0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195512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3" y="1371600"/>
            <a:ext cx="5183188" cy="823912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650" b="0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4"/>
          <p:cNvSpPr>
            <a:spLocks noGrp="1"/>
          </p:cNvSpPr>
          <p:nvPr>
            <p:ph sz="quarter" idx="4"/>
          </p:nvPr>
        </p:nvSpPr>
        <p:spPr>
          <a:xfrm>
            <a:off x="6172203" y="2195512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CA865-404D-4A57-9AC1-FD3038CC100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5188100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069848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CA865-404D-4A57-9AC1-FD3038CC100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1598155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CA865-404D-4A57-9AC1-FD3038CC100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759442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3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2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50">
                <a:solidFill>
                  <a:srgbClr val="0F4D7B"/>
                </a:solidFill>
              </a:defRPr>
            </a:lvl1pPr>
            <a:lvl2pPr marL="342892" indent="0">
              <a:buNone/>
              <a:defRPr sz="1050"/>
            </a:lvl2pPr>
            <a:lvl3pPr marL="685783" indent="0">
              <a:buNone/>
              <a:defRPr sz="900"/>
            </a:lvl3pPr>
            <a:lvl4pPr marL="1028675" indent="0">
              <a:buNone/>
              <a:defRPr sz="750"/>
            </a:lvl4pPr>
            <a:lvl5pPr marL="1371566" indent="0">
              <a:buNone/>
              <a:defRPr sz="750"/>
            </a:lvl5pPr>
            <a:lvl6pPr marL="1714457" indent="0">
              <a:buNone/>
              <a:defRPr sz="750"/>
            </a:lvl6pPr>
            <a:lvl7pPr marL="2057348" indent="0">
              <a:buNone/>
              <a:defRPr sz="750"/>
            </a:lvl7pPr>
            <a:lvl8pPr marL="2400240" indent="0">
              <a:buNone/>
              <a:defRPr sz="750"/>
            </a:lvl8pPr>
            <a:lvl9pPr marL="2743132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Content Placeholder 3"/>
          <p:cNvSpPr>
            <a:spLocks noGrp="1"/>
          </p:cNvSpPr>
          <p:nvPr>
            <p:ph idx="1"/>
          </p:nvPr>
        </p:nvSpPr>
        <p:spPr>
          <a:xfrm>
            <a:off x="5183188" y="987431"/>
            <a:ext cx="6172200" cy="4873625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lnSpc>
                <a:spcPct val="100000"/>
              </a:lnSpc>
              <a:spcBef>
                <a:spcPts val="285"/>
              </a:spcBef>
              <a:defRPr sz="105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CA865-404D-4A57-9AC1-FD3038CC100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4139970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3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2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50"/>
            </a:lvl1pPr>
            <a:lvl2pPr marL="342892" indent="0">
              <a:buNone/>
              <a:defRPr sz="1050"/>
            </a:lvl2pPr>
            <a:lvl3pPr marL="685783" indent="0">
              <a:buNone/>
              <a:defRPr sz="900"/>
            </a:lvl3pPr>
            <a:lvl4pPr marL="1028675" indent="0">
              <a:buNone/>
              <a:defRPr sz="750"/>
            </a:lvl4pPr>
            <a:lvl5pPr marL="1371566" indent="0">
              <a:buNone/>
              <a:defRPr sz="750"/>
            </a:lvl5pPr>
            <a:lvl6pPr marL="1714457" indent="0">
              <a:buNone/>
              <a:defRPr sz="750"/>
            </a:lvl6pPr>
            <a:lvl7pPr marL="2057348" indent="0">
              <a:buNone/>
              <a:defRPr sz="750"/>
            </a:lvl7pPr>
            <a:lvl8pPr marL="2400240" indent="0">
              <a:buNone/>
              <a:defRPr sz="750"/>
            </a:lvl8pPr>
            <a:lvl9pPr marL="2743132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Picture Placeholder 3"/>
          <p:cNvSpPr>
            <a:spLocks noGrp="1" noChangeAspect="1"/>
          </p:cNvSpPr>
          <p:nvPr>
            <p:ph type="pic" idx="1"/>
          </p:nvPr>
        </p:nvSpPr>
        <p:spPr>
          <a:xfrm>
            <a:off x="5183188" y="987431"/>
            <a:ext cx="6172200" cy="4873625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5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8" indent="0">
              <a:buNone/>
              <a:defRPr sz="1500"/>
            </a:lvl7pPr>
            <a:lvl8pPr marL="2400240" indent="0">
              <a:buNone/>
              <a:defRPr sz="1500"/>
            </a:lvl8pPr>
            <a:lvl9pPr marL="2743132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CA865-404D-4A57-9AC1-FD3038CC100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7660066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06984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444752"/>
            <a:ext cx="10515600" cy="43513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CA865-404D-4A57-9AC1-FD3038CC100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11595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D6411-4315-410B-A8CB-C653F0AE417F}" type="datetimeFigureOut">
              <a:rPr lang="en-US" smtClean="0"/>
              <a:t>2/26/2023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F62DB-D77C-4BBE-B8CC-9D3A1579A0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727853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3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CA865-404D-4A57-9AC1-FD3038CC100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64481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D6411-4315-410B-A8CB-C653F0AE417F}" type="datetimeFigureOut">
              <a:rPr lang="en-US" smtClean="0"/>
              <a:t>2/26/2023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F62DB-D77C-4BBE-B8CC-9D3A1579A0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5855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D6411-4315-410B-A8CB-C653F0AE417F}" type="datetimeFigureOut">
              <a:rPr lang="en-US" smtClean="0"/>
              <a:t>2/26/2023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F62DB-D77C-4BBE-B8CC-9D3A1579A0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9577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tiff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46.xml"/><Relationship Id="rId18" Type="http://schemas.openxmlformats.org/officeDocument/2006/relationships/slideLayout" Target="../slideLayouts/slideLayout51.xml"/><Relationship Id="rId26" Type="http://schemas.openxmlformats.org/officeDocument/2006/relationships/slideLayout" Target="../slideLayouts/slideLayout59.xml"/><Relationship Id="rId39" Type="http://schemas.openxmlformats.org/officeDocument/2006/relationships/image" Target="../media/image4.tiff"/><Relationship Id="rId21" Type="http://schemas.openxmlformats.org/officeDocument/2006/relationships/slideLayout" Target="../slideLayouts/slideLayout54.xml"/><Relationship Id="rId34" Type="http://schemas.openxmlformats.org/officeDocument/2006/relationships/slideLayout" Target="../slideLayouts/slideLayout67.xml"/><Relationship Id="rId7" Type="http://schemas.openxmlformats.org/officeDocument/2006/relationships/slideLayout" Target="../slideLayouts/slideLayout40.xml"/><Relationship Id="rId12" Type="http://schemas.openxmlformats.org/officeDocument/2006/relationships/slideLayout" Target="../slideLayouts/slideLayout45.xml"/><Relationship Id="rId17" Type="http://schemas.openxmlformats.org/officeDocument/2006/relationships/slideLayout" Target="../slideLayouts/slideLayout50.xml"/><Relationship Id="rId25" Type="http://schemas.openxmlformats.org/officeDocument/2006/relationships/slideLayout" Target="../slideLayouts/slideLayout58.xml"/><Relationship Id="rId33" Type="http://schemas.openxmlformats.org/officeDocument/2006/relationships/slideLayout" Target="../slideLayouts/slideLayout66.xml"/><Relationship Id="rId38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6" Type="http://schemas.openxmlformats.org/officeDocument/2006/relationships/slideLayout" Target="../slideLayouts/slideLayout49.xml"/><Relationship Id="rId20" Type="http://schemas.openxmlformats.org/officeDocument/2006/relationships/slideLayout" Target="../slideLayouts/slideLayout53.xml"/><Relationship Id="rId29" Type="http://schemas.openxmlformats.org/officeDocument/2006/relationships/slideLayout" Target="../slideLayouts/slideLayout62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24" Type="http://schemas.openxmlformats.org/officeDocument/2006/relationships/slideLayout" Target="../slideLayouts/slideLayout57.xml"/><Relationship Id="rId32" Type="http://schemas.openxmlformats.org/officeDocument/2006/relationships/slideLayout" Target="../slideLayouts/slideLayout65.xml"/><Relationship Id="rId37" Type="http://schemas.openxmlformats.org/officeDocument/2006/relationships/slideLayout" Target="../slideLayouts/slideLayout70.xml"/><Relationship Id="rId40" Type="http://schemas.openxmlformats.org/officeDocument/2006/relationships/image" Target="../media/image5.png"/><Relationship Id="rId5" Type="http://schemas.openxmlformats.org/officeDocument/2006/relationships/slideLayout" Target="../slideLayouts/slideLayout38.xml"/><Relationship Id="rId15" Type="http://schemas.openxmlformats.org/officeDocument/2006/relationships/slideLayout" Target="../slideLayouts/slideLayout48.xml"/><Relationship Id="rId23" Type="http://schemas.openxmlformats.org/officeDocument/2006/relationships/slideLayout" Target="../slideLayouts/slideLayout56.xml"/><Relationship Id="rId28" Type="http://schemas.openxmlformats.org/officeDocument/2006/relationships/slideLayout" Target="../slideLayouts/slideLayout61.xml"/><Relationship Id="rId36" Type="http://schemas.openxmlformats.org/officeDocument/2006/relationships/slideLayout" Target="../slideLayouts/slideLayout69.xml"/><Relationship Id="rId10" Type="http://schemas.openxmlformats.org/officeDocument/2006/relationships/slideLayout" Target="../slideLayouts/slideLayout43.xml"/><Relationship Id="rId19" Type="http://schemas.openxmlformats.org/officeDocument/2006/relationships/slideLayout" Target="../slideLayouts/slideLayout52.xml"/><Relationship Id="rId31" Type="http://schemas.openxmlformats.org/officeDocument/2006/relationships/slideLayout" Target="../slideLayouts/slideLayout64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slideLayout" Target="../slideLayouts/slideLayout47.xml"/><Relationship Id="rId22" Type="http://schemas.openxmlformats.org/officeDocument/2006/relationships/slideLayout" Target="../slideLayouts/slideLayout55.xml"/><Relationship Id="rId27" Type="http://schemas.openxmlformats.org/officeDocument/2006/relationships/slideLayout" Target="../slideLayouts/slideLayout60.xml"/><Relationship Id="rId30" Type="http://schemas.openxmlformats.org/officeDocument/2006/relationships/slideLayout" Target="../slideLayouts/slideLayout63.xml"/><Relationship Id="rId35" Type="http://schemas.openxmlformats.org/officeDocument/2006/relationships/slideLayout" Target="../slideLayouts/slideLayout68.xml"/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0D6411-4315-410B-A8CB-C653F0AE417F}" type="datetimeFigureOut">
              <a:rPr lang="en-US" smtClean="0"/>
              <a:t>2/26/2023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1F62DB-D77C-4BBE-B8CC-9D3A1579A0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7999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2362201"/>
            <a:ext cx="10515600" cy="33670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117600" y="6553200"/>
            <a:ext cx="8753856" cy="0"/>
          </a:xfrm>
          <a:prstGeom prst="line">
            <a:avLst/>
          </a:prstGeom>
          <a:ln w="1905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0" y="6629400"/>
            <a:ext cx="12192000" cy="228600"/>
          </a:xfrm>
          <a:prstGeom prst="rect">
            <a:avLst/>
          </a:prstGeom>
          <a:solidFill>
            <a:srgbClr val="0F4D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729290"/>
            <a:ext cx="1200148" cy="900111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4729" y="6119096"/>
            <a:ext cx="2145672" cy="434104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9347201" y="655320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bg1"/>
                </a:solidFill>
              </a:defRPr>
            </a:lvl1pPr>
          </a:lstStyle>
          <a:p>
            <a:fld id="{7F1F62DB-D77C-4BBE-B8CC-9D3A1579A0DE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-13547" y="6553200"/>
            <a:ext cx="9855200" cy="0"/>
          </a:xfrm>
          <a:prstGeom prst="line">
            <a:avLst/>
          </a:prstGeom>
          <a:ln w="1905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 userDrawn="1"/>
        </p:nvSpPr>
        <p:spPr>
          <a:xfrm>
            <a:off x="0" y="6629400"/>
            <a:ext cx="12192000" cy="228600"/>
          </a:xfrm>
          <a:prstGeom prst="rect">
            <a:avLst/>
          </a:prstGeom>
          <a:solidFill>
            <a:srgbClr val="0F4D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6800" y="6156590"/>
            <a:ext cx="2133600" cy="4316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06854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4" r:id="rId1"/>
    <p:sldLayoutId id="2147483785" r:id="rId2"/>
    <p:sldLayoutId id="2147483786" r:id="rId3"/>
    <p:sldLayoutId id="2147483787" r:id="rId4"/>
    <p:sldLayoutId id="2147483788" r:id="rId5"/>
    <p:sldLayoutId id="2147483789" r:id="rId6"/>
    <p:sldLayoutId id="2147483790" r:id="rId7"/>
    <p:sldLayoutId id="2147483791" r:id="rId8"/>
    <p:sldLayoutId id="2147483792" r:id="rId9"/>
    <p:sldLayoutId id="2147483793" r:id="rId10"/>
    <p:sldLayoutId id="214748379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000" b="1" kern="1200" dirty="0">
          <a:solidFill>
            <a:srgbClr val="0F4D7B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b="1" kern="1200">
          <a:solidFill>
            <a:srgbClr val="0F4D7B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1F62DB-D77C-4BBE-B8CC-9D3A1579A0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687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6" r:id="rId1"/>
    <p:sldLayoutId id="2147483797" r:id="rId2"/>
    <p:sldLayoutId id="2147483798" r:id="rId3"/>
    <p:sldLayoutId id="2147483799" r:id="rId4"/>
    <p:sldLayoutId id="2147483800" r:id="rId5"/>
    <p:sldLayoutId id="2147483801" r:id="rId6"/>
    <p:sldLayoutId id="2147483802" r:id="rId7"/>
    <p:sldLayoutId id="2147483803" r:id="rId8"/>
    <p:sldLayoutId id="2147483804" r:id="rId9"/>
    <p:sldLayoutId id="2147483805" r:id="rId10"/>
    <p:sldLayoutId id="2147483806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0698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444752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10" name="Picture 3" descr="Logo:  Department of Health &amp; Human Services. USA."/>
          <p:cNvPicPr>
            <a:picLocks noChangeAspect="1"/>
          </p:cNvPicPr>
          <p:nvPr/>
        </p:nvPicPr>
        <p:blipFill>
          <a:blip r:embed="rId3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5769866"/>
            <a:ext cx="707136" cy="707134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7" name="Straight Connector 4" descr="&quot; &quot;"/>
          <p:cNvCxnSpPr/>
          <p:nvPr/>
        </p:nvCxnSpPr>
        <p:spPr>
          <a:xfrm flipV="1">
            <a:off x="838200" y="6355811"/>
            <a:ext cx="9525000" cy="545"/>
          </a:xfrm>
          <a:prstGeom prst="line">
            <a:avLst/>
          </a:prstGeom>
          <a:ln w="1905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5" title="Ryan White &amp; Global HIV/AIDS Program"/>
          <p:cNvPicPr>
            <a:picLocks noChangeAspect="1"/>
          </p:cNvPicPr>
          <p:nvPr/>
        </p:nvPicPr>
        <p:blipFill>
          <a:blip r:embed="rId4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9403" y="5991296"/>
            <a:ext cx="1463111" cy="39468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Rectangle 6" descr="&quot; &quot;"/>
          <p:cNvSpPr/>
          <p:nvPr/>
        </p:nvSpPr>
        <p:spPr>
          <a:xfrm>
            <a:off x="0" y="6477000"/>
            <a:ext cx="12192000" cy="381000"/>
          </a:xfrm>
          <a:prstGeom prst="rect">
            <a:avLst/>
          </a:prstGeom>
          <a:solidFill>
            <a:srgbClr val="0F4D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6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9272016" y="6490444"/>
            <a:ext cx="2743200" cy="3840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bg1"/>
                </a:solidFill>
              </a:defRPr>
            </a:lvl1pPr>
          </a:lstStyle>
          <a:p>
            <a:fld id="{AC38D48C-20BE-40D5-BBF2-392FF9026E6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24817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8" r:id="rId1"/>
    <p:sldLayoutId id="2147483809" r:id="rId2"/>
    <p:sldLayoutId id="2147483810" r:id="rId3"/>
    <p:sldLayoutId id="2147483811" r:id="rId4"/>
    <p:sldLayoutId id="2147483812" r:id="rId5"/>
    <p:sldLayoutId id="2147483813" r:id="rId6"/>
    <p:sldLayoutId id="2147483814" r:id="rId7"/>
    <p:sldLayoutId id="2147483815" r:id="rId8"/>
    <p:sldLayoutId id="2147483816" r:id="rId9"/>
    <p:sldLayoutId id="2147483817" r:id="rId10"/>
    <p:sldLayoutId id="2147483818" r:id="rId11"/>
    <p:sldLayoutId id="2147483819" r:id="rId12"/>
    <p:sldLayoutId id="2147483820" r:id="rId13"/>
    <p:sldLayoutId id="2147483821" r:id="rId14"/>
    <p:sldLayoutId id="2147483822" r:id="rId15"/>
    <p:sldLayoutId id="2147483823" r:id="rId16"/>
    <p:sldLayoutId id="2147483824" r:id="rId17"/>
    <p:sldLayoutId id="2147483825" r:id="rId18"/>
    <p:sldLayoutId id="2147483826" r:id="rId19"/>
    <p:sldLayoutId id="2147483827" r:id="rId20"/>
    <p:sldLayoutId id="2147483828" r:id="rId21"/>
    <p:sldLayoutId id="2147483829" r:id="rId22"/>
    <p:sldLayoutId id="2147483830" r:id="rId23"/>
    <p:sldLayoutId id="2147483831" r:id="rId24"/>
    <p:sldLayoutId id="2147483832" r:id="rId25"/>
    <p:sldLayoutId id="2147483833" r:id="rId26"/>
    <p:sldLayoutId id="2147483834" r:id="rId27"/>
    <p:sldLayoutId id="2147483835" r:id="rId28"/>
    <p:sldLayoutId id="2147483836" r:id="rId29"/>
    <p:sldLayoutId id="2147483837" r:id="rId30"/>
    <p:sldLayoutId id="2147483838" r:id="rId31"/>
    <p:sldLayoutId id="2147483839" r:id="rId32"/>
    <p:sldLayoutId id="2147483840" r:id="rId33"/>
    <p:sldLayoutId id="2147483841" r:id="rId34"/>
    <p:sldLayoutId id="2147483842" r:id="rId35"/>
    <p:sldLayoutId id="2147483843" r:id="rId36"/>
    <p:sldLayoutId id="2147483844" r:id="rId37"/>
  </p:sldLayoutIdLst>
  <p:hf hdr="0" ftr="0" dt="0"/>
  <p:txStyles>
    <p:titleStyle>
      <a:lvl1pPr algn="l" defTabSz="685783" rtl="0" eaLnBrk="1" latinLnBrk="0" hangingPunct="1">
        <a:lnSpc>
          <a:spcPct val="100000"/>
        </a:lnSpc>
        <a:spcBef>
          <a:spcPct val="0"/>
        </a:spcBef>
        <a:buNone/>
        <a:defRPr sz="3000" b="1" kern="1200">
          <a:solidFill>
            <a:srgbClr val="0F4D7B"/>
          </a:solidFill>
          <a:latin typeface="+mn-lt"/>
          <a:ea typeface="+mj-ea"/>
          <a:cs typeface="+mj-cs"/>
        </a:defRPr>
      </a:lvl1pPr>
    </p:titleStyle>
    <p:bodyStyle>
      <a:lvl1pPr marL="260597" indent="-260597" algn="l" defTabSz="685783" rtl="0" eaLnBrk="1" latinLnBrk="0" hangingPunct="1">
        <a:lnSpc>
          <a:spcPct val="100000"/>
        </a:lnSpc>
        <a:spcBef>
          <a:spcPts val="396"/>
        </a:spcBef>
        <a:buClr>
          <a:srgbClr val="0F4D7B"/>
        </a:buClr>
        <a:buSzPct val="125000"/>
        <a:buFont typeface="Arial" panose="020B0604020202020204" pitchFamily="34" charset="0"/>
        <a:buChar char="•"/>
        <a:defRPr sz="1650" kern="1200">
          <a:solidFill>
            <a:srgbClr val="0F4D7B"/>
          </a:solidFill>
          <a:latin typeface="+mn-lt"/>
          <a:ea typeface="+mn-ea"/>
          <a:cs typeface="+mn-cs"/>
        </a:defRPr>
      </a:lvl1pPr>
      <a:lvl2pPr marL="555484" indent="-212593" algn="l" defTabSz="685783" rtl="0" eaLnBrk="1" latinLnBrk="0" hangingPunct="1">
        <a:lnSpc>
          <a:spcPct val="100000"/>
        </a:lnSpc>
        <a:spcBef>
          <a:spcPts val="360"/>
        </a:spcBef>
        <a:buClr>
          <a:srgbClr val="0F4D7B"/>
        </a:buClr>
        <a:buFont typeface="Wingdings" panose="05000000000000000000" pitchFamily="2" charset="2"/>
        <a:buChar char="§"/>
        <a:defRPr sz="1500" kern="1200">
          <a:solidFill>
            <a:srgbClr val="0F4D7B"/>
          </a:solidFill>
          <a:latin typeface="+mn-lt"/>
          <a:ea typeface="+mn-ea"/>
          <a:cs typeface="+mn-cs"/>
        </a:defRPr>
      </a:lvl2pPr>
      <a:lvl3pPr marL="857228" indent="-171446" algn="l" defTabSz="685783" rtl="0" eaLnBrk="1" latinLnBrk="0" hangingPunct="1">
        <a:lnSpc>
          <a:spcPct val="100000"/>
        </a:lnSpc>
        <a:spcBef>
          <a:spcPts val="324"/>
        </a:spcBef>
        <a:buClr>
          <a:srgbClr val="0F4D7B"/>
        </a:buClr>
        <a:buFont typeface="Wingdings" panose="05000000000000000000" pitchFamily="2" charset="2"/>
        <a:buChar char="ü"/>
        <a:defRPr sz="1350" kern="1200">
          <a:solidFill>
            <a:srgbClr val="0F4D7B"/>
          </a:solidFill>
          <a:latin typeface="+mn-lt"/>
          <a:ea typeface="+mn-ea"/>
          <a:cs typeface="+mn-cs"/>
        </a:defRPr>
      </a:lvl3pPr>
      <a:lvl4pPr marL="1200120" indent="-171446" algn="l" defTabSz="685783" rtl="0" eaLnBrk="1" latinLnBrk="0" hangingPunct="1">
        <a:lnSpc>
          <a:spcPct val="100000"/>
        </a:lnSpc>
        <a:spcBef>
          <a:spcPts val="300"/>
        </a:spcBef>
        <a:buClr>
          <a:srgbClr val="0F4D7B"/>
        </a:buClr>
        <a:buSzPct val="100000"/>
        <a:buFont typeface="Courier New" panose="02070309020205020404" pitchFamily="49" charset="0"/>
        <a:buChar char="o"/>
        <a:defRPr sz="1200" kern="1200">
          <a:solidFill>
            <a:srgbClr val="0F4D7B"/>
          </a:solidFill>
          <a:latin typeface="+mn-lt"/>
          <a:ea typeface="+mn-ea"/>
          <a:cs typeface="+mn-cs"/>
        </a:defRPr>
      </a:lvl4pPr>
      <a:lvl5pPr marL="1543012" indent="-171446" algn="l" defTabSz="685783" rtl="0" eaLnBrk="1" latinLnBrk="0" hangingPunct="1">
        <a:lnSpc>
          <a:spcPct val="100000"/>
        </a:lnSpc>
        <a:spcBef>
          <a:spcPts val="285"/>
        </a:spcBef>
        <a:buClr>
          <a:srgbClr val="0F4D7B"/>
        </a:buClr>
        <a:buFont typeface="Wingdings" panose="05000000000000000000" pitchFamily="2" charset="2"/>
        <a:buChar char="Ø"/>
        <a:defRPr sz="1050" kern="1200">
          <a:solidFill>
            <a:srgbClr val="0F4D7B"/>
          </a:solidFill>
          <a:latin typeface="+mn-lt"/>
          <a:ea typeface="+mn-ea"/>
          <a:cs typeface="+mn-cs"/>
        </a:defRPr>
      </a:lvl5pPr>
      <a:lvl6pPr marL="1885903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5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 descr="Logo: HRSA. Health Resources &amp; Services Administration.&#10;&#10;Vision: Healthy Communities, Healthy People">
            <a:extLst>
              <a:ext uri="{FF2B5EF4-FFF2-40B4-BE49-F238E27FC236}">
                <a16:creationId xmlns:a16="http://schemas.microsoft.com/office/drawing/2014/main" id="{59B87ACB-63D1-7145-B55B-0A5815BD199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063" y="1899138"/>
            <a:ext cx="11495710" cy="2134963"/>
          </a:xfrm>
        </p:spPr>
        <p:txBody>
          <a:bodyPr/>
          <a:lstStyle/>
          <a:p>
            <a:r>
              <a:rPr lang="en-US" sz="4400" dirty="0"/>
              <a:t>Clients Served by the </a:t>
            </a:r>
            <a:br>
              <a:rPr lang="en-US" sz="4400" dirty="0"/>
            </a:br>
            <a:r>
              <a:rPr lang="en-US" sz="4400" dirty="0"/>
              <a:t>Ryan White HIV/AIDS Program, 2021</a:t>
            </a:r>
            <a:endParaRPr lang="en-US" sz="4800" dirty="0"/>
          </a:p>
        </p:txBody>
      </p:sp>
      <p:sp>
        <p:nvSpPr>
          <p:cNvPr id="5" name="Rectangle 4"/>
          <p:cNvSpPr/>
          <p:nvPr/>
        </p:nvSpPr>
        <p:spPr>
          <a:xfrm>
            <a:off x="342062" y="6259581"/>
            <a:ext cx="24386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Released February 2023</a:t>
            </a: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2824707" y="4143477"/>
            <a:ext cx="6803136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528"/>
              </a:spcBef>
              <a:buClr>
                <a:srgbClr val="0F4D7B"/>
              </a:buClr>
              <a:buSzPct val="125000"/>
              <a:buFont typeface="Arial" panose="020B0604020202020204" pitchFamily="34" charset="0"/>
              <a:buNone/>
              <a:defRPr sz="2800" b="1" kern="1200">
                <a:solidFill>
                  <a:srgbClr val="800000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00000"/>
              </a:lnSpc>
              <a:spcBef>
                <a:spcPts val="480"/>
              </a:spcBef>
              <a:buClr>
                <a:srgbClr val="0F4D7B"/>
              </a:buClr>
              <a:buFont typeface="Wingdings" panose="05000000000000000000" pitchFamily="2" charset="2"/>
              <a:buNone/>
              <a:defRPr sz="2000" kern="1200">
                <a:solidFill>
                  <a:srgbClr val="0F4D7B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00000"/>
              </a:lnSpc>
              <a:spcBef>
                <a:spcPts val="432"/>
              </a:spcBef>
              <a:buClr>
                <a:srgbClr val="0F4D7B"/>
              </a:buClr>
              <a:buFont typeface="Wingdings" panose="05000000000000000000" pitchFamily="2" charset="2"/>
              <a:buNone/>
              <a:defRPr sz="1800" kern="1200">
                <a:solidFill>
                  <a:srgbClr val="0F4D7B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00000"/>
              </a:lnSpc>
              <a:spcBef>
                <a:spcPts val="400"/>
              </a:spcBef>
              <a:buClr>
                <a:srgbClr val="0F4D7B"/>
              </a:buClr>
              <a:buSzPct val="100000"/>
              <a:buFont typeface="Courier New" panose="02070309020205020404" pitchFamily="49" charset="0"/>
              <a:buNone/>
              <a:defRPr sz="1600" kern="1200">
                <a:solidFill>
                  <a:srgbClr val="0F4D7B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00000"/>
              </a:lnSpc>
              <a:spcBef>
                <a:spcPts val="380"/>
              </a:spcBef>
              <a:buClr>
                <a:srgbClr val="0F4D7B"/>
              </a:buClr>
              <a:buFont typeface="Wingdings" panose="05000000000000000000" pitchFamily="2" charset="2"/>
              <a:buNone/>
              <a:defRPr sz="1600" kern="1200">
                <a:solidFill>
                  <a:srgbClr val="0F4D7B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/>
              <a:t>Transgender Clients</a:t>
            </a:r>
          </a:p>
        </p:txBody>
      </p:sp>
    </p:spTree>
    <p:extLst>
      <p:ext uri="{BB962C8B-B14F-4D97-AF65-F5344CB8AC3E}">
        <p14:creationId xmlns:p14="http://schemas.microsoft.com/office/powerpoint/2010/main" val="13601305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2"/>
          <p:cNvSpPr txBox="1">
            <a:spLocks noGrp="1"/>
          </p:cNvSpPr>
          <p:nvPr>
            <p:ph type="title" idx="4294967295"/>
          </p:nvPr>
        </p:nvSpPr>
        <p:spPr>
          <a:xfrm>
            <a:off x="1066800" y="125251"/>
            <a:ext cx="10439400" cy="928690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3800" b="1" kern="1200" dirty="0">
                <a:solidFill>
                  <a:srgbClr val="0F4D7B"/>
                </a:solidFill>
                <a:latin typeface="+mn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F4D7B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Transgender Men Served by the Ryan White HIV/AIDS Program, by Health Care Coverage, 2021—United States and 3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F4D7B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Territories</a:t>
            </a:r>
            <a:r>
              <a:rPr kumimoji="0" lang="en-US" sz="2800" b="1" i="0" u="none" strike="noStrike" kern="1200" cap="none" spc="0" normalizeH="0" baseline="30000" noProof="0" dirty="0" err="1">
                <a:ln>
                  <a:noFill/>
                </a:ln>
                <a:solidFill>
                  <a:srgbClr val="0F4D7B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a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0F4D7B"/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  <p:pic>
        <p:nvPicPr>
          <p:cNvPr id="5" name="Content Placeholder 4" descr="Among the 1,270 transgender men served by RWHAP with reported health care coverage information, 77.3% were covered by some form of health care coverage during 2021:  36.5% were covered by Medicaid, 10.6% had multiple forms of coverage, 5.6% were covered by Medicare, and 5.0% were covered by Medicare and Medicaid. 22.7% of RWHAP transgender men had no coverage. &#10;&#10;Multiple coverage includes any combination of coverage types except for the joint Medicaid and Medicare category, which is displayed separately.&#10;">
            <a:extLst>
              <a:ext uri="{FF2B5EF4-FFF2-40B4-BE49-F238E27FC236}">
                <a16:creationId xmlns:a16="http://schemas.microsoft.com/office/drawing/2014/main" id="{83D22439-CEF9-E9E2-1D4B-C246E36ED1F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840792" y="1450056"/>
            <a:ext cx="10510415" cy="4346825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849630" y="5962969"/>
            <a:ext cx="7351685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aseline="30000" dirty="0"/>
              <a:t>a </a:t>
            </a:r>
            <a:r>
              <a:rPr lang="en-US" sz="900" dirty="0"/>
              <a:t>Guam, Puerto Rico, and the U.S. Virgin Islands.</a:t>
            </a:r>
          </a:p>
          <a:p>
            <a:r>
              <a:rPr lang="en-US" sz="900" baseline="30000" dirty="0"/>
              <a:t>b</a:t>
            </a:r>
            <a:r>
              <a:rPr lang="en-US" sz="900" dirty="0"/>
              <a:t> Other includes Veterans Administration, Indian Health Service, and other plan.</a:t>
            </a:r>
          </a:p>
          <a:p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32276454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 txBox="1">
            <a:spLocks noGrp="1"/>
          </p:cNvSpPr>
          <p:nvPr>
            <p:ph type="title" idx="4294967295"/>
          </p:nvPr>
        </p:nvSpPr>
        <p:spPr>
          <a:xfrm>
            <a:off x="533400" y="-228600"/>
            <a:ext cx="11125200" cy="1614490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3800" b="1" kern="1200" dirty="0">
                <a:solidFill>
                  <a:srgbClr val="0F4D7B"/>
                </a:solidFill>
                <a:latin typeface="+mn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F4D7B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Transgender Clients Served by the Ryan White HIV/AIDS Program Living ≤100% of the Federal Poverty Level, by Gender Identity, 2021—United States and 3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0F4D7B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Territories</a:t>
            </a:r>
            <a:r>
              <a:rPr kumimoji="0" lang="en-US" sz="2400" b="1" i="0" u="none" strike="noStrike" kern="1200" cap="none" spc="0" normalizeH="0" baseline="30000" noProof="0" dirty="0" err="1">
                <a:ln>
                  <a:noFill/>
                </a:ln>
                <a:solidFill>
                  <a:srgbClr val="0F4D7B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a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0F4D7B"/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  <p:pic>
        <p:nvPicPr>
          <p:cNvPr id="5" name="Content Placeholder 4" descr="In 2021, of the 10,324 transgender women served by the RWHAP with income information, 75.2% were living at or below 100% of the federal poverty level (FPL). Among the 1,179 transgender men served by the RWHAP with income information, 67.8% were living at or below 100% FPL. &#10;&#10;The three territories are Guam, Puerto Rico, and the U.S. Virgin Islands.&#10;">
            <a:extLst>
              <a:ext uri="{FF2B5EF4-FFF2-40B4-BE49-F238E27FC236}">
                <a16:creationId xmlns:a16="http://schemas.microsoft.com/office/drawing/2014/main" id="{D459AD82-6286-76E6-F0C0-FBC3ED1EFCD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839657" y="1447800"/>
            <a:ext cx="10512686" cy="435133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842010" y="5867400"/>
            <a:ext cx="73516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900" dirty="0">
                <a:cs typeface="Arial" panose="020B0604020202020204" pitchFamily="34" charset="0"/>
              </a:rPr>
              <a:t>N represents the total number of clients in the specific subpopulation</a:t>
            </a:r>
          </a:p>
          <a:p>
            <a:r>
              <a:rPr lang="en-US" sz="90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Clients with other gender identities are not presented due to small numbers.</a:t>
            </a:r>
          </a:p>
          <a:p>
            <a:r>
              <a:rPr lang="en-US" sz="900" baseline="30000" dirty="0"/>
              <a:t>a </a:t>
            </a:r>
            <a:r>
              <a:rPr lang="en-US" sz="900" dirty="0"/>
              <a:t>Guam, Puerto Rico, and the U.S. Virgin Islands.</a:t>
            </a:r>
          </a:p>
          <a:p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27634289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Viral Suppression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848868" y="3429000"/>
            <a:ext cx="10515600" cy="451104"/>
          </a:xfrm>
        </p:spPr>
        <p:txBody>
          <a:bodyPr>
            <a:noAutofit/>
          </a:bodyPr>
          <a:lstStyle/>
          <a:p>
            <a:r>
              <a:rPr lang="en-US" sz="3200" dirty="0"/>
              <a:t>Transgender Clients</a:t>
            </a:r>
          </a:p>
        </p:txBody>
      </p:sp>
    </p:spTree>
    <p:extLst>
      <p:ext uri="{BB962C8B-B14F-4D97-AF65-F5344CB8AC3E}">
        <p14:creationId xmlns:p14="http://schemas.microsoft.com/office/powerpoint/2010/main" val="42796929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title="Viral Suppression among Clients Served by the Ryan White HIV/AIDS Program (non-ADAP), 2011–2015—United States and 3 Territories"/>
          <p:cNvSpPr>
            <a:spLocks noGrp="1"/>
          </p:cNvSpPr>
          <p:nvPr>
            <p:ph type="title"/>
          </p:nvPr>
        </p:nvSpPr>
        <p:spPr>
          <a:xfrm>
            <a:off x="685800" y="1"/>
            <a:ext cx="11451454" cy="1066800"/>
          </a:xfrm>
        </p:spPr>
        <p:txBody>
          <a:bodyPr>
            <a:noAutofit/>
          </a:bodyPr>
          <a:lstStyle/>
          <a:p>
            <a:r>
              <a:rPr lang="en-US" sz="2800" dirty="0"/>
              <a:t>Viral Suppression among Transgender Clients Served by the Ryan White HIV/AIDS Program, 2010–2021—United States and 3 Territories</a:t>
            </a:r>
            <a:r>
              <a:rPr lang="en-US" sz="2800" baseline="30000" dirty="0"/>
              <a:t>a</a:t>
            </a:r>
            <a:endParaRPr lang="en-US" sz="2800" baseline="30000" dirty="0">
              <a:cs typeface="Arial" panose="020B0604020202020204" pitchFamily="34" charset="0"/>
            </a:endParaRPr>
          </a:p>
        </p:txBody>
      </p:sp>
      <p:pic>
        <p:nvPicPr>
          <p:cNvPr id="3" name="Picture 2" descr="Viral suppression has increased steadily over time among transgender clients, from 61.5% in 2010 to 84.8% in 2021.  Comparatively, the overall RWHAP population viral suppression in 2021 was 89.7%.&#10; &#10;Viral suppression is defined as ≥1 outpatient/ambulatory health services visit  during the calendar year and ≥1 viral load reported, with the last viral load result &lt;200 copies/mL.&#10; &#10;The three territories include Guam, Puerto Rico, and the U.S. Virgin Islands.&#10;">
            <a:extLst>
              <a:ext uri="{FF2B5EF4-FFF2-40B4-BE49-F238E27FC236}">
                <a16:creationId xmlns:a16="http://schemas.microsoft.com/office/drawing/2014/main" id="{73C82189-7A46-EAFF-4B48-3D8D216F64D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9200" y="1311485"/>
            <a:ext cx="9522777" cy="4474852"/>
          </a:xfrm>
          <a:prstGeom prst="rect">
            <a:avLst/>
          </a:prstGeom>
        </p:spPr>
      </p:pic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006411" y="5973871"/>
            <a:ext cx="7696200" cy="600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rgbClr val="057590"/>
                </a:solidFill>
                <a:latin typeface="Arial Unicode MS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•"/>
              <a:defRPr sz="2800">
                <a:solidFill>
                  <a:srgbClr val="057590"/>
                </a:solidFill>
                <a:latin typeface="Arial Unicode MS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rgbClr val="057590"/>
                </a:solidFill>
                <a:latin typeface="Arial Unicode MS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rgbClr val="057590"/>
                </a:solidFill>
                <a:latin typeface="Arial Unicode MS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rgbClr val="057590"/>
                </a:solidFill>
                <a:latin typeface="Arial Unicode MS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000">
                <a:solidFill>
                  <a:srgbClr val="057590"/>
                </a:solidFill>
                <a:latin typeface="Arial Unicode MS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000">
                <a:solidFill>
                  <a:srgbClr val="057590"/>
                </a:solidFill>
                <a:latin typeface="Arial Unicode MS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000">
                <a:solidFill>
                  <a:srgbClr val="057590"/>
                </a:solidFill>
                <a:latin typeface="Arial Unicode MS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000">
                <a:solidFill>
                  <a:srgbClr val="057590"/>
                </a:solidFill>
                <a:latin typeface="Arial Unicode MS" pitchFamily="34" charset="-128"/>
              </a:defRPr>
            </a:lvl9pPr>
          </a:lstStyle>
          <a:p>
            <a:pPr defTabSz="914400" eaLnBrk="1" hangingPunct="1">
              <a:spcBef>
                <a:spcPct val="0"/>
              </a:spcBef>
              <a:buNone/>
              <a:defRPr/>
            </a:pPr>
            <a:r>
              <a:rPr lang="en-US" altLang="en-US" sz="1100" i="1" dirty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Viral suppression: </a:t>
            </a:r>
            <a:r>
              <a:rPr lang="en-US" altLang="en-US" sz="1100" dirty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≥1 OAHS visit during the calendar year and ≥1 viral load reported, with the last viral load result &lt;200 copies/</a:t>
            </a:r>
            <a:r>
              <a:rPr lang="en-US" altLang="en-US" sz="1100" dirty="0" err="1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mL.</a:t>
            </a:r>
            <a:endParaRPr lang="en-US" altLang="en-US" sz="1100" dirty="0">
              <a:solidFill>
                <a:prstClr val="black"/>
              </a:solidFill>
              <a:latin typeface="+mn-lt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None/>
              <a:defRPr/>
            </a:pPr>
            <a:r>
              <a:rPr lang="en-US" sz="1100" baseline="30000" dirty="0">
                <a:solidFill>
                  <a:prstClr val="black"/>
                </a:solidFill>
                <a:latin typeface="+mn-lt"/>
              </a:rPr>
              <a:t>a </a:t>
            </a:r>
            <a:r>
              <a:rPr lang="en-US" sz="1100" dirty="0">
                <a:solidFill>
                  <a:prstClr val="black"/>
                </a:solidFill>
                <a:latin typeface="+mn-lt"/>
              </a:rPr>
              <a:t>Guam, Puerto Rico, and the U.S. Virgin Islands.</a:t>
            </a:r>
          </a:p>
          <a:p>
            <a:pPr defTabSz="914400" eaLnBrk="1" hangingPunct="1">
              <a:spcBef>
                <a:spcPct val="0"/>
              </a:spcBef>
              <a:buNone/>
              <a:defRPr/>
            </a:pPr>
            <a:endParaRPr lang="en-US" altLang="en-US" sz="1100" dirty="0">
              <a:solidFill>
                <a:prstClr val="black"/>
              </a:solidFill>
              <a:latin typeface="+mn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40964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 title="The Ryan White HIV/AIDS Program"/>
          <p:cNvSpPr>
            <a:spLocks noGrp="1"/>
          </p:cNvSpPr>
          <p:nvPr>
            <p:ph type="title"/>
          </p:nvPr>
        </p:nvSpPr>
        <p:spPr>
          <a:xfrm>
            <a:off x="310718" y="-7433"/>
            <a:ext cx="11691892" cy="1150434"/>
          </a:xfrm>
        </p:spPr>
        <p:txBody>
          <a:bodyPr>
            <a:noAutofit/>
          </a:bodyPr>
          <a:lstStyle/>
          <a:p>
            <a:r>
              <a:rPr lang="en-US" sz="2800" dirty="0"/>
              <a:t>Viral Suppression among Clients Served by the Ryan White HIV/AIDS Program, by Gender, 2021—United States and 3 Territories</a:t>
            </a:r>
            <a:r>
              <a:rPr lang="en-US" sz="2800" baseline="30000" dirty="0"/>
              <a:t>a</a:t>
            </a:r>
            <a:endParaRPr lang="en-US" sz="2800" dirty="0"/>
          </a:p>
        </p:txBody>
      </p:sp>
      <p:pic>
        <p:nvPicPr>
          <p:cNvPr id="2" name="Picture 1" descr="In 2021, viral suppression varied by gender; 84.8% of transgender clients achieved viral suppression, compared to 89.9% of female clients and 89.8% of male clients.&#10; &#10;N represents the total number of clients in the specific subpopulation.&#10; &#10;Viral suppression is defined as ≥1 outpatient/ambulatory health services visit  during the calendar year and ≥1 viral load reported, with the last viral load result &lt;200 copies/mL.&#10; &#10;The three territories include Guam, Puerto Rico, and the U.S. Virgin Islands.&#10;">
            <a:extLst>
              <a:ext uri="{FF2B5EF4-FFF2-40B4-BE49-F238E27FC236}">
                <a16:creationId xmlns:a16="http://schemas.microsoft.com/office/drawing/2014/main" id="{E37FE211-9F4D-8F4A-3F70-BD4E295DCF9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00200" y="1447800"/>
            <a:ext cx="8931414" cy="4535817"/>
          </a:xfrm>
          <a:prstGeom prst="rect">
            <a:avLst/>
          </a:prstGeom>
        </p:spPr>
      </p:pic>
      <p:sp>
        <p:nvSpPr>
          <p:cNvPr id="10" name="TextBox 5"/>
          <p:cNvSpPr txBox="1">
            <a:spLocks noChangeArrowheads="1"/>
          </p:cNvSpPr>
          <p:nvPr/>
        </p:nvSpPr>
        <p:spPr bwMode="auto">
          <a:xfrm>
            <a:off x="832625" y="5884379"/>
            <a:ext cx="8063345" cy="507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rgbClr val="057590"/>
                </a:solidFill>
                <a:latin typeface="Arial Unicode MS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•"/>
              <a:defRPr sz="2800">
                <a:solidFill>
                  <a:srgbClr val="057590"/>
                </a:solidFill>
                <a:latin typeface="Arial Unicode MS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rgbClr val="057590"/>
                </a:solidFill>
                <a:latin typeface="Arial Unicode MS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rgbClr val="057590"/>
                </a:solidFill>
                <a:latin typeface="Arial Unicode MS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rgbClr val="057590"/>
                </a:solidFill>
                <a:latin typeface="Arial Unicode MS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000">
                <a:solidFill>
                  <a:srgbClr val="057590"/>
                </a:solidFill>
                <a:latin typeface="Arial Unicode MS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000">
                <a:solidFill>
                  <a:srgbClr val="057590"/>
                </a:solidFill>
                <a:latin typeface="Arial Unicode MS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000">
                <a:solidFill>
                  <a:srgbClr val="057590"/>
                </a:solidFill>
                <a:latin typeface="Arial Unicode MS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000">
                <a:solidFill>
                  <a:srgbClr val="057590"/>
                </a:solidFill>
                <a:latin typeface="Arial Unicode MS" pitchFamily="34" charset="-128"/>
              </a:defRPr>
            </a:lvl9pPr>
          </a:lstStyle>
          <a:p>
            <a:pPr defTabSz="914400" eaLnBrk="1" hangingPunct="1">
              <a:spcBef>
                <a:spcPct val="0"/>
              </a:spcBef>
              <a:buNone/>
              <a:defRPr/>
            </a:pPr>
            <a:r>
              <a:rPr lang="en-US" sz="900" dirty="0">
                <a:solidFill>
                  <a:prstClr val="black"/>
                </a:solidFill>
                <a:latin typeface="Calibri" panose="020F0502020204030204"/>
              </a:rPr>
              <a:t>N represents the total number of clients in the specific population.</a:t>
            </a:r>
          </a:p>
          <a:p>
            <a:pPr defTabSz="914400" eaLnBrk="1" hangingPunct="1">
              <a:spcBef>
                <a:spcPct val="0"/>
              </a:spcBef>
              <a:buNone/>
              <a:defRPr/>
            </a:pPr>
            <a:r>
              <a:rPr lang="en-US" altLang="en-US" sz="900" i="1" dirty="0">
                <a:solidFill>
                  <a:prstClr val="black"/>
                </a:solidFill>
                <a:latin typeface="Calibri" panose="020F0502020204030204"/>
                <a:cs typeface="Arial" panose="020B0604020202020204" pitchFamily="34" charset="0"/>
              </a:rPr>
              <a:t>Viral suppression: </a:t>
            </a:r>
            <a:r>
              <a:rPr lang="en-US" altLang="en-US" sz="900" dirty="0">
                <a:solidFill>
                  <a:prstClr val="black"/>
                </a:solidFill>
                <a:latin typeface="Calibri" panose="020F0502020204030204"/>
                <a:cs typeface="Arial" panose="020B0604020202020204" pitchFamily="34" charset="0"/>
              </a:rPr>
              <a:t>≥1 OAHS visit during the calendar year and ≥1 viral load reported, with the last viral load result &lt;200 copies/</a:t>
            </a:r>
            <a:r>
              <a:rPr lang="en-US" altLang="en-US" sz="900" dirty="0" err="1">
                <a:solidFill>
                  <a:prstClr val="black"/>
                </a:solidFill>
                <a:latin typeface="Calibri" panose="020F0502020204030204"/>
                <a:cs typeface="Arial" panose="020B0604020202020204" pitchFamily="34" charset="0"/>
              </a:rPr>
              <a:t>mL.</a:t>
            </a:r>
            <a:endParaRPr lang="en-US" altLang="en-US" sz="900" dirty="0">
              <a:solidFill>
                <a:prstClr val="black"/>
              </a:solidFill>
              <a:latin typeface="Calibri" panose="020F0502020204030204"/>
              <a:cs typeface="Arial" panose="020B0604020202020204" pitchFamily="34" charset="0"/>
            </a:endParaRPr>
          </a:p>
          <a:p>
            <a:pPr defTabSz="914400" eaLnBrk="1" hangingPunct="1">
              <a:spcBef>
                <a:spcPts val="0"/>
              </a:spcBef>
              <a:buNone/>
              <a:defRPr/>
            </a:pPr>
            <a:r>
              <a:rPr lang="en-US" sz="900" baseline="30000" dirty="0">
                <a:solidFill>
                  <a:prstClr val="black"/>
                </a:solidFill>
                <a:latin typeface="Calibri" panose="020F0502020204030204"/>
              </a:rPr>
              <a:t>a </a:t>
            </a:r>
            <a:r>
              <a:rPr lang="en-US" sz="900" dirty="0">
                <a:solidFill>
                  <a:prstClr val="black"/>
                </a:solidFill>
                <a:latin typeface="Calibri" panose="020F0502020204030204"/>
              </a:rPr>
              <a:t>Guam, Puerto Rico, and the U.S. Virgin Islands.</a:t>
            </a:r>
            <a:endParaRPr lang="en-US" altLang="en-US" sz="900" dirty="0">
              <a:solidFill>
                <a:prstClr val="black"/>
              </a:solidFill>
              <a:latin typeface="Calibri" panose="020F0502020204030204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91973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 title="The Ryan White HIV/AIDS Program"/>
          <p:cNvSpPr>
            <a:spLocks noGrp="1"/>
          </p:cNvSpPr>
          <p:nvPr>
            <p:ph type="title"/>
          </p:nvPr>
        </p:nvSpPr>
        <p:spPr>
          <a:xfrm>
            <a:off x="609600" y="-76200"/>
            <a:ext cx="11304713" cy="1289516"/>
          </a:xfrm>
        </p:spPr>
        <p:txBody>
          <a:bodyPr>
            <a:noAutofit/>
          </a:bodyPr>
          <a:lstStyle/>
          <a:p>
            <a:r>
              <a:rPr lang="en-US" sz="2800" dirty="0"/>
              <a:t>Viral Suppression among Transgender Adults and Adolescents Served by the Ryan White HIV/AIDS Program, 2021—United States and 3 Territories</a:t>
            </a:r>
            <a:r>
              <a:rPr lang="en-US" sz="2800" baseline="30000" dirty="0"/>
              <a:t>a</a:t>
            </a:r>
            <a:endParaRPr lang="en-US" sz="2800" dirty="0"/>
          </a:p>
        </p:txBody>
      </p:sp>
      <p:pic>
        <p:nvPicPr>
          <p:cNvPr id="2" name="Picture 1" descr="In 2021, among transgender clients, viral suppression (84.8%) was lower than the national RWHAP average (89.7%) – indicated by the dashed grey line.&#10; &#10;Viral suppression was lowest among transgender clients aged 20–24 years (75.6%); and those with temporary (79.7%) and unstable (71.2%) housing. &#10; &#10;N represents the total number of clients in the specific subpopulation.&#10; &#10;Viral suppression is defined as ≥1 outpatient/ambulatory health services visit during the calendar year and ≥1 viral load reported, with the last viral load result &lt;200 copies/mL.&#10; &#10;The three territories include Guam, Puerto Rico, and the U.S. Virgin Islands.&#10;">
            <a:extLst>
              <a:ext uri="{FF2B5EF4-FFF2-40B4-BE49-F238E27FC236}">
                <a16:creationId xmlns:a16="http://schemas.microsoft.com/office/drawing/2014/main" id="{748E770C-5A66-36E1-482D-CACFDD00F1E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30293" y="1371600"/>
            <a:ext cx="8931414" cy="4535817"/>
          </a:xfrm>
          <a:prstGeom prst="rect">
            <a:avLst/>
          </a:prstGeom>
        </p:spPr>
      </p:pic>
      <p:sp>
        <p:nvSpPr>
          <p:cNvPr id="10" name="TextBox 5"/>
          <p:cNvSpPr txBox="1">
            <a:spLocks noChangeArrowheads="1"/>
          </p:cNvSpPr>
          <p:nvPr/>
        </p:nvSpPr>
        <p:spPr bwMode="auto">
          <a:xfrm>
            <a:off x="802106" y="5756492"/>
            <a:ext cx="806334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rgbClr val="057590"/>
                </a:solidFill>
                <a:latin typeface="Arial Unicode MS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•"/>
              <a:defRPr sz="2800">
                <a:solidFill>
                  <a:srgbClr val="057590"/>
                </a:solidFill>
                <a:latin typeface="Arial Unicode MS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rgbClr val="057590"/>
                </a:solidFill>
                <a:latin typeface="Arial Unicode MS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rgbClr val="057590"/>
                </a:solidFill>
                <a:latin typeface="Arial Unicode MS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rgbClr val="057590"/>
                </a:solidFill>
                <a:latin typeface="Arial Unicode MS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000">
                <a:solidFill>
                  <a:srgbClr val="057590"/>
                </a:solidFill>
                <a:latin typeface="Arial Unicode MS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000">
                <a:solidFill>
                  <a:srgbClr val="057590"/>
                </a:solidFill>
                <a:latin typeface="Arial Unicode MS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000">
                <a:solidFill>
                  <a:srgbClr val="057590"/>
                </a:solidFill>
                <a:latin typeface="Arial Unicode MS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000">
                <a:solidFill>
                  <a:srgbClr val="057590"/>
                </a:solidFill>
                <a:latin typeface="Arial Unicode MS" pitchFamily="34" charset="-128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 represents the total number of clients in the specific population.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Includes transgender clients aged 15 years and older.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altLang="en-US" sz="9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Viral suppression: </a:t>
            </a:r>
            <a:r>
              <a:rPr kumimoji="0" lang="en-US" alt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≥1 OAHS visit during the calendar year and ≥1 viral load reported, with the last viral load result &lt;200 copies/</a:t>
            </a:r>
            <a:r>
              <a:rPr kumimoji="0" lang="en-US" altLang="en-US" sz="9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mL.</a:t>
            </a:r>
            <a:endParaRPr kumimoji="0" lang="en-US" alt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9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 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Guam, Puerto Rico, and the U.S. Virgin Islands.</a:t>
            </a:r>
            <a:endParaRPr kumimoji="0" lang="en-US" alt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20097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 title="The Ryan White HIV/AIDS Program"/>
          <p:cNvSpPr>
            <a:spLocks noGrp="1"/>
          </p:cNvSpPr>
          <p:nvPr>
            <p:ph type="title"/>
          </p:nvPr>
        </p:nvSpPr>
        <p:spPr>
          <a:xfrm>
            <a:off x="304799" y="0"/>
            <a:ext cx="11582400" cy="1066800"/>
          </a:xfrm>
        </p:spPr>
        <p:txBody>
          <a:bodyPr>
            <a:noAutofit/>
          </a:bodyPr>
          <a:lstStyle/>
          <a:p>
            <a:r>
              <a:rPr lang="en-US" sz="2600" dirty="0"/>
              <a:t>Viral Suppression Among Transgender Women Served by the Ryan White HIV/AIDS Program, by Race/Ethnicity and Age Group, 2021—United States and 3 Territories</a:t>
            </a:r>
            <a:r>
              <a:rPr lang="en-US" sz="2600" baseline="30000" dirty="0"/>
              <a:t>a</a:t>
            </a:r>
            <a:endParaRPr lang="en-US" sz="2600" dirty="0"/>
          </a:p>
        </p:txBody>
      </p:sp>
      <p:pic>
        <p:nvPicPr>
          <p:cNvPr id="2" name="Picture 1" descr="This slide shows viral suppression for Black/African American, White, and Hispanic/Latino transgender women clients in 2021 by age group.  Overall, Black/African American transgender women clients had lower viral suppression compared to their White and Hispanic/Latino counterparts of the same age group, particularly among clients aged 25–34 and 35–44 years.&#10; &#10;N represents the total number of clients in the specific subpopulation. Caution should be used when interpreting percentages based on denominators less than 100.  &#10;&#10;Viral suppression is defined as ≥1 outpatient/ambulatory health services visit  during the calendar year and ≥1 viral load reported, with the last viral load result &lt;200 copies/mL.&#10; &#10;The three territories include Guam, Puerto Rico, and the U.S. Virgin Islands.&#10;">
            <a:extLst>
              <a:ext uri="{FF2B5EF4-FFF2-40B4-BE49-F238E27FC236}">
                <a16:creationId xmlns:a16="http://schemas.microsoft.com/office/drawing/2014/main" id="{0460935A-1A54-7E01-5217-2E4BDFA61BB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800" y="1600200"/>
            <a:ext cx="10888400" cy="4224894"/>
          </a:xfrm>
          <a:prstGeom prst="rect">
            <a:avLst/>
          </a:prstGeom>
        </p:spPr>
      </p:pic>
      <p:sp>
        <p:nvSpPr>
          <p:cNvPr id="10" name="TextBox 5"/>
          <p:cNvSpPr txBox="1">
            <a:spLocks noChangeArrowheads="1"/>
          </p:cNvSpPr>
          <p:nvPr/>
        </p:nvSpPr>
        <p:spPr bwMode="auto">
          <a:xfrm>
            <a:off x="822702" y="5562600"/>
            <a:ext cx="8063345" cy="784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rgbClr val="057590"/>
                </a:solidFill>
                <a:latin typeface="Arial Unicode MS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•"/>
              <a:defRPr sz="2800">
                <a:solidFill>
                  <a:srgbClr val="057590"/>
                </a:solidFill>
                <a:latin typeface="Arial Unicode MS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rgbClr val="057590"/>
                </a:solidFill>
                <a:latin typeface="Arial Unicode MS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rgbClr val="057590"/>
                </a:solidFill>
                <a:latin typeface="Arial Unicode MS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rgbClr val="057590"/>
                </a:solidFill>
                <a:latin typeface="Arial Unicode MS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000">
                <a:solidFill>
                  <a:srgbClr val="057590"/>
                </a:solidFill>
                <a:latin typeface="Arial Unicode MS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000">
                <a:solidFill>
                  <a:srgbClr val="057590"/>
                </a:solidFill>
                <a:latin typeface="Arial Unicode MS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000">
                <a:solidFill>
                  <a:srgbClr val="057590"/>
                </a:solidFill>
                <a:latin typeface="Arial Unicode MS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000">
                <a:solidFill>
                  <a:srgbClr val="057590"/>
                </a:solidFill>
                <a:latin typeface="Arial Unicode MS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None/>
              <a:defRPr/>
            </a:pPr>
            <a:r>
              <a:rPr lang="en-US" altLang="en-US" sz="900" dirty="0">
                <a:solidFill>
                  <a:prstClr val="black"/>
                </a:solidFill>
                <a:latin typeface="Calibri" panose="020F0502020204030204"/>
                <a:cs typeface="Arial" panose="020B0604020202020204" pitchFamily="34" charset="0"/>
              </a:rPr>
              <a:t>* </a:t>
            </a:r>
            <a:r>
              <a:rPr lang="en-US" sz="900" dirty="0">
                <a:solidFill>
                  <a:prstClr val="black"/>
                </a:solidFill>
                <a:latin typeface="Calibri" panose="020F0502020204030204"/>
              </a:rPr>
              <a:t>N represents the total number of clients in the specific population.</a:t>
            </a:r>
            <a:r>
              <a:rPr lang="en-US" altLang="en-US" sz="900" dirty="0">
                <a:solidFill>
                  <a:prstClr val="black"/>
                </a:solidFill>
                <a:latin typeface="Calibri" panose="020F0502020204030204"/>
                <a:cs typeface="Arial" panose="020B0604020202020204" pitchFamily="34" charset="0"/>
              </a:rPr>
              <a:t> Use caution when interpreting percentages based on denominators less than 100.</a:t>
            </a:r>
          </a:p>
          <a:p>
            <a:pPr eaLnBrk="1" hangingPunct="1">
              <a:spcBef>
                <a:spcPct val="0"/>
              </a:spcBef>
              <a:buNone/>
              <a:defRPr/>
            </a:pPr>
            <a:r>
              <a:rPr lang="en-US" sz="900" dirty="0">
                <a:solidFill>
                  <a:prstClr val="black"/>
                </a:solidFill>
                <a:latin typeface="Calibri" panose="020F0502020204030204"/>
              </a:rPr>
              <a:t>Hispanics/Latinos can be of any race. </a:t>
            </a:r>
          </a:p>
          <a:p>
            <a:pPr eaLnBrk="1" hangingPunct="1">
              <a:spcBef>
                <a:spcPct val="0"/>
              </a:spcBef>
              <a:buNone/>
              <a:defRPr/>
            </a:pPr>
            <a:r>
              <a:rPr lang="en-US" altLang="en-US" sz="900" dirty="0">
                <a:solidFill>
                  <a:prstClr val="black"/>
                </a:solidFill>
                <a:latin typeface="Calibri" panose="020F0502020204030204"/>
                <a:cs typeface="Arial" panose="020B0604020202020204" pitchFamily="34" charset="0"/>
              </a:rPr>
              <a:t>Note. </a:t>
            </a:r>
            <a:r>
              <a:rPr lang="en-US" sz="900" dirty="0">
                <a:solidFill>
                  <a:prstClr val="black"/>
                </a:solidFill>
                <a:latin typeface="Calibri" panose="020F0502020204030204"/>
              </a:rPr>
              <a:t>Data are included for transgender women aged 15 and older.</a:t>
            </a:r>
            <a:endParaRPr lang="en-US" altLang="en-US" sz="900" i="1" dirty="0">
              <a:solidFill>
                <a:prstClr val="black"/>
              </a:solidFill>
              <a:latin typeface="Calibri" panose="020F0502020204030204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None/>
              <a:defRPr/>
            </a:pPr>
            <a:r>
              <a:rPr lang="en-US" altLang="en-US" sz="900" i="1" dirty="0">
                <a:solidFill>
                  <a:prstClr val="black"/>
                </a:solidFill>
                <a:latin typeface="Calibri" panose="020F0502020204030204"/>
                <a:cs typeface="Arial" panose="020B0604020202020204" pitchFamily="34" charset="0"/>
              </a:rPr>
              <a:t>Viral suppression: </a:t>
            </a:r>
            <a:r>
              <a:rPr lang="en-US" altLang="en-US" sz="900" dirty="0">
                <a:solidFill>
                  <a:prstClr val="black"/>
                </a:solidFill>
                <a:latin typeface="Calibri" panose="020F0502020204030204"/>
                <a:cs typeface="Arial" panose="020B0604020202020204" pitchFamily="34" charset="0"/>
              </a:rPr>
              <a:t>≥1 OAHS visit during the calendar year and ≥1 viral load reported, with the last viral load result &lt;200 copies/</a:t>
            </a:r>
            <a:r>
              <a:rPr lang="en-US" altLang="en-US" sz="900" dirty="0" err="1">
                <a:solidFill>
                  <a:prstClr val="black"/>
                </a:solidFill>
                <a:latin typeface="Calibri" panose="020F0502020204030204"/>
                <a:cs typeface="Arial" panose="020B0604020202020204" pitchFamily="34" charset="0"/>
              </a:rPr>
              <a:t>mL.</a:t>
            </a:r>
            <a:endParaRPr lang="en-US" altLang="en-US" sz="900" dirty="0">
              <a:solidFill>
                <a:prstClr val="black"/>
              </a:solidFill>
              <a:latin typeface="Calibri" panose="020F0502020204030204"/>
              <a:cs typeface="Arial" panose="020B0604020202020204" pitchFamily="34" charset="0"/>
            </a:endParaRPr>
          </a:p>
          <a:p>
            <a:pPr eaLnBrk="1" hangingPunct="1">
              <a:spcBef>
                <a:spcPts val="0"/>
              </a:spcBef>
              <a:buNone/>
              <a:defRPr/>
            </a:pPr>
            <a:r>
              <a:rPr lang="en-US" sz="900" baseline="30000" dirty="0">
                <a:solidFill>
                  <a:prstClr val="black"/>
                </a:solidFill>
                <a:latin typeface="Calibri" panose="020F0502020204030204"/>
              </a:rPr>
              <a:t>a </a:t>
            </a:r>
            <a:r>
              <a:rPr lang="en-US" sz="900" dirty="0">
                <a:solidFill>
                  <a:prstClr val="black"/>
                </a:solidFill>
                <a:latin typeface="Calibri" panose="020F0502020204030204"/>
              </a:rPr>
              <a:t>Guam, Puerto Rico, and the U.S. Virgin Islands.</a:t>
            </a:r>
            <a:endParaRPr lang="en-US" altLang="en-US" sz="900" dirty="0">
              <a:solidFill>
                <a:prstClr val="black"/>
              </a:solidFill>
              <a:latin typeface="Calibri" panose="020F0502020204030204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47675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 title="The Ryan White HIV/AIDS Program"/>
          <p:cNvSpPr>
            <a:spLocks noGrp="1"/>
          </p:cNvSpPr>
          <p:nvPr>
            <p:ph type="title"/>
          </p:nvPr>
        </p:nvSpPr>
        <p:spPr>
          <a:xfrm>
            <a:off x="355092" y="-739"/>
            <a:ext cx="11419263" cy="1066800"/>
          </a:xfrm>
        </p:spPr>
        <p:txBody>
          <a:bodyPr>
            <a:noAutofit/>
          </a:bodyPr>
          <a:lstStyle/>
          <a:p>
            <a:r>
              <a:rPr lang="en-US" sz="2400" dirty="0"/>
              <a:t>Viral Suppression Among Transgender Women Served by the Ryan White HIV/AIDS Program, by Race/Ethnicity and Housing Status, 2021—United States and 3 Territories</a:t>
            </a:r>
            <a:r>
              <a:rPr lang="en-US" sz="2400" baseline="30000" dirty="0"/>
              <a:t>a</a:t>
            </a:r>
            <a:endParaRPr lang="en-US" sz="2400" dirty="0"/>
          </a:p>
        </p:txBody>
      </p:sp>
      <p:pic>
        <p:nvPicPr>
          <p:cNvPr id="4" name="Picture 3" descr="This slide shows viral suppression for Black/African American, White, and Hispanic/Latino transgender women clients in 2021, by housing status.  Among clients with unstable housing, viral suppression was substantially lower than those with stable housing for Black/African American, White, and Hispanic/Latino clients.  However, for all housing statuses, viral suppression for Black/African American transgender women was lowest compared to Whites and Hispanics/Latinos.&#10; &#10;N represents the total number of clients in the specific subpopulation. Caution should be used when interpreting percentages based on denominators less than 100.  &#10;">
            <a:extLst>
              <a:ext uri="{FF2B5EF4-FFF2-40B4-BE49-F238E27FC236}">
                <a16:creationId xmlns:a16="http://schemas.microsoft.com/office/drawing/2014/main" id="{0CCAAEF6-F3D2-5E41-2B16-80BEE0EE21D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30293" y="1130609"/>
            <a:ext cx="8931414" cy="4596782"/>
          </a:xfrm>
          <a:prstGeom prst="rect">
            <a:avLst/>
          </a:prstGeom>
        </p:spPr>
      </p:pic>
      <p:sp>
        <p:nvSpPr>
          <p:cNvPr id="10" name="TextBox 5"/>
          <p:cNvSpPr txBox="1">
            <a:spLocks noChangeArrowheads="1"/>
          </p:cNvSpPr>
          <p:nvPr/>
        </p:nvSpPr>
        <p:spPr bwMode="auto">
          <a:xfrm>
            <a:off x="756069" y="5608735"/>
            <a:ext cx="8616531" cy="784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rgbClr val="057590"/>
                </a:solidFill>
                <a:latin typeface="Arial Unicode MS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•"/>
              <a:defRPr sz="2800">
                <a:solidFill>
                  <a:srgbClr val="057590"/>
                </a:solidFill>
                <a:latin typeface="Arial Unicode MS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rgbClr val="057590"/>
                </a:solidFill>
                <a:latin typeface="Arial Unicode MS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rgbClr val="057590"/>
                </a:solidFill>
                <a:latin typeface="Arial Unicode MS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rgbClr val="057590"/>
                </a:solidFill>
                <a:latin typeface="Arial Unicode MS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000">
                <a:solidFill>
                  <a:srgbClr val="057590"/>
                </a:solidFill>
                <a:latin typeface="Arial Unicode MS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000">
                <a:solidFill>
                  <a:srgbClr val="057590"/>
                </a:solidFill>
                <a:latin typeface="Arial Unicode MS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000">
                <a:solidFill>
                  <a:srgbClr val="057590"/>
                </a:solidFill>
                <a:latin typeface="Arial Unicode MS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000">
                <a:solidFill>
                  <a:srgbClr val="057590"/>
                </a:solidFill>
                <a:latin typeface="Arial Unicode MS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None/>
              <a:defRPr/>
            </a:pPr>
            <a:r>
              <a:rPr lang="en-US" altLang="en-US" sz="900" dirty="0">
                <a:solidFill>
                  <a:prstClr val="black"/>
                </a:solidFill>
                <a:latin typeface="Calibri" panose="020F0502020204030204"/>
                <a:cs typeface="Arial" panose="020B0604020202020204" pitchFamily="34" charset="0"/>
              </a:rPr>
              <a:t>* </a:t>
            </a:r>
            <a:r>
              <a:rPr lang="en-US" sz="900" dirty="0">
                <a:solidFill>
                  <a:prstClr val="black"/>
                </a:solidFill>
                <a:latin typeface="Calibri" panose="020F0502020204030204"/>
              </a:rPr>
              <a:t>N represents the total number of clients in the specific population.</a:t>
            </a:r>
            <a:r>
              <a:rPr lang="en-US" altLang="en-US" sz="900" dirty="0">
                <a:solidFill>
                  <a:prstClr val="black"/>
                </a:solidFill>
                <a:latin typeface="Calibri" panose="020F0502020204030204"/>
                <a:cs typeface="Arial" panose="020B0604020202020204" pitchFamily="34" charset="0"/>
              </a:rPr>
              <a:t> Use caution when interpreting percentages based on denominators less than 100.</a:t>
            </a:r>
          </a:p>
          <a:p>
            <a:pPr lvl="0" eaLnBrk="1" hangingPunct="1">
              <a:spcBef>
                <a:spcPct val="0"/>
              </a:spcBef>
              <a:buNone/>
              <a:defRPr/>
            </a:pPr>
            <a:r>
              <a:rPr lang="en-US" sz="900" dirty="0">
                <a:solidFill>
                  <a:prstClr val="black"/>
                </a:solidFill>
                <a:latin typeface="Calibri" panose="020F0502020204030204"/>
              </a:rPr>
              <a:t>Hispanics/Latinos can be of any race. </a:t>
            </a:r>
          </a:p>
          <a:p>
            <a:pPr lvl="0" eaLnBrk="1" hangingPunct="1">
              <a:spcBef>
                <a:spcPct val="0"/>
              </a:spcBef>
              <a:buNone/>
              <a:defRPr/>
            </a:pPr>
            <a:r>
              <a:rPr lang="en-US" altLang="en-US" sz="900" dirty="0">
                <a:solidFill>
                  <a:prstClr val="black"/>
                </a:solidFill>
                <a:latin typeface="Calibri" panose="020F0502020204030204"/>
                <a:cs typeface="Arial" panose="020B0604020202020204" pitchFamily="34" charset="0"/>
              </a:rPr>
              <a:t>Note. </a:t>
            </a:r>
            <a:r>
              <a:rPr lang="en-US" sz="900" dirty="0">
                <a:solidFill>
                  <a:prstClr val="black"/>
                </a:solidFill>
                <a:latin typeface="Calibri" panose="020F0502020204030204"/>
              </a:rPr>
              <a:t>Data are included for MSM aged 13 and older.</a:t>
            </a:r>
            <a:endParaRPr lang="en-US" altLang="en-US" sz="900" i="1" dirty="0">
              <a:solidFill>
                <a:prstClr val="black"/>
              </a:solidFill>
              <a:latin typeface="Calibri" panose="020F0502020204030204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None/>
              <a:defRPr/>
            </a:pPr>
            <a:r>
              <a:rPr lang="en-US" altLang="en-US" sz="900" i="1" dirty="0">
                <a:solidFill>
                  <a:prstClr val="black"/>
                </a:solidFill>
                <a:latin typeface="Calibri" panose="020F0502020204030204"/>
                <a:cs typeface="Arial" panose="020B0604020202020204" pitchFamily="34" charset="0"/>
              </a:rPr>
              <a:t>Viral suppression: </a:t>
            </a:r>
            <a:r>
              <a:rPr lang="en-US" altLang="en-US" sz="900" dirty="0">
                <a:solidFill>
                  <a:prstClr val="black"/>
                </a:solidFill>
                <a:latin typeface="Calibri" panose="020F0502020204030204"/>
                <a:cs typeface="Arial" panose="020B0604020202020204" pitchFamily="34" charset="0"/>
              </a:rPr>
              <a:t>≥1 OAHS visit during the calendar year and ≥1 viral load reported, with the last viral load result &lt;200 copies/</a:t>
            </a:r>
            <a:r>
              <a:rPr lang="en-US" altLang="en-US" sz="900" dirty="0" err="1">
                <a:solidFill>
                  <a:prstClr val="black"/>
                </a:solidFill>
                <a:latin typeface="Calibri" panose="020F0502020204030204"/>
                <a:cs typeface="Arial" panose="020B0604020202020204" pitchFamily="34" charset="0"/>
              </a:rPr>
              <a:t>mL.</a:t>
            </a:r>
            <a:endParaRPr lang="en-US" altLang="en-US" sz="900" dirty="0">
              <a:solidFill>
                <a:prstClr val="black"/>
              </a:solidFill>
              <a:latin typeface="Calibri" panose="020F0502020204030204"/>
              <a:cs typeface="Arial" panose="020B0604020202020204" pitchFamily="34" charset="0"/>
            </a:endParaRPr>
          </a:p>
          <a:p>
            <a:pPr eaLnBrk="1" hangingPunct="1">
              <a:spcBef>
                <a:spcPts val="0"/>
              </a:spcBef>
              <a:buNone/>
              <a:defRPr/>
            </a:pPr>
            <a:r>
              <a:rPr lang="en-US" sz="900" baseline="30000" dirty="0">
                <a:solidFill>
                  <a:prstClr val="black"/>
                </a:solidFill>
                <a:latin typeface="Calibri" panose="020F0502020204030204"/>
              </a:rPr>
              <a:t>a </a:t>
            </a:r>
            <a:r>
              <a:rPr lang="en-US" sz="900" dirty="0">
                <a:solidFill>
                  <a:prstClr val="black"/>
                </a:solidFill>
                <a:latin typeface="Calibri" panose="020F0502020204030204"/>
              </a:rPr>
              <a:t>Guam, Puerto Rico, and the U.S. Virgin Islands.</a:t>
            </a:r>
            <a:endParaRPr lang="en-US" altLang="en-US" sz="900" dirty="0">
              <a:solidFill>
                <a:prstClr val="black"/>
              </a:solidFill>
              <a:latin typeface="Calibri" panose="020F0502020204030204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643266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 title="The Ryan White HIV/AIDS Program"/>
          <p:cNvSpPr>
            <a:spLocks noGrp="1"/>
          </p:cNvSpPr>
          <p:nvPr>
            <p:ph type="title"/>
          </p:nvPr>
        </p:nvSpPr>
        <p:spPr>
          <a:xfrm>
            <a:off x="228600" y="-19925"/>
            <a:ext cx="11963400" cy="1066800"/>
          </a:xfrm>
        </p:spPr>
        <p:txBody>
          <a:bodyPr>
            <a:noAutofit/>
          </a:bodyPr>
          <a:lstStyle/>
          <a:p>
            <a:r>
              <a:rPr lang="en-US" sz="2400" dirty="0"/>
              <a:t>Viral Suppression Among Transgender Women Served by the Ryan White HIV/AIDS Program, by Race/Ethnicity and Federal Poverty Level (FPL), 2021—United States and 3 Territories</a:t>
            </a:r>
            <a:r>
              <a:rPr lang="en-US" sz="2400" baseline="30000" dirty="0"/>
              <a:t>a</a:t>
            </a:r>
            <a:endParaRPr lang="en-US" sz="2400" dirty="0"/>
          </a:p>
        </p:txBody>
      </p:sp>
      <p:pic>
        <p:nvPicPr>
          <p:cNvPr id="4" name="Picture 3" descr="This slide shows viral suppression by federal poverty level (FPL) among transgender women clients in 2021, for Black/African American, White, and Hispanic/Latino clients. Viral suppression for Black/African American transgender women was lower than the national RWHAP average (89.7%) – indicated by the dashed green line – for all poverty levels except the &gt;400% level. Notably, viral suppression for Black/African American transgender clients living at or below 100% FPL was slightly more than 10 percentage points lower than the national RWHAP average. &#10; &#10;N represents the total number of clients in the specific subpopulation. Caution should be used when interpreting percentages based on denominators less than 100.  &#10;  &#10;Viral suppression is defined as ≥1 outpatient/ambulatory health services visit  during the calendar year and ≥1 viral load reported, with the last viral load result &lt;200 copies/mL.&#10; &#10;The three territories include Guam, Puerto Rico, and the U.S. Virgin Islands.&#10;">
            <a:extLst>
              <a:ext uri="{FF2B5EF4-FFF2-40B4-BE49-F238E27FC236}">
                <a16:creationId xmlns:a16="http://schemas.microsoft.com/office/drawing/2014/main" id="{7102F7A4-0AAA-F487-BAE5-1BD304999EA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9082" y="1447628"/>
            <a:ext cx="10473836" cy="3962743"/>
          </a:xfrm>
          <a:prstGeom prst="rect">
            <a:avLst/>
          </a:prstGeom>
        </p:spPr>
      </p:pic>
      <p:sp>
        <p:nvSpPr>
          <p:cNvPr id="10" name="TextBox 5"/>
          <p:cNvSpPr txBox="1">
            <a:spLocks noChangeArrowheads="1"/>
          </p:cNvSpPr>
          <p:nvPr/>
        </p:nvSpPr>
        <p:spPr bwMode="auto">
          <a:xfrm>
            <a:off x="807027" y="5740708"/>
            <a:ext cx="806334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rgbClr val="057590"/>
                </a:solidFill>
                <a:latin typeface="Arial Unicode MS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•"/>
              <a:defRPr sz="2800">
                <a:solidFill>
                  <a:srgbClr val="057590"/>
                </a:solidFill>
                <a:latin typeface="Arial Unicode MS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rgbClr val="057590"/>
                </a:solidFill>
                <a:latin typeface="Arial Unicode MS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rgbClr val="057590"/>
                </a:solidFill>
                <a:latin typeface="Arial Unicode MS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rgbClr val="057590"/>
                </a:solidFill>
                <a:latin typeface="Arial Unicode MS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000">
                <a:solidFill>
                  <a:srgbClr val="057590"/>
                </a:solidFill>
                <a:latin typeface="Arial Unicode MS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000">
                <a:solidFill>
                  <a:srgbClr val="057590"/>
                </a:solidFill>
                <a:latin typeface="Arial Unicode MS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000">
                <a:solidFill>
                  <a:srgbClr val="057590"/>
                </a:solidFill>
                <a:latin typeface="Arial Unicode MS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000">
                <a:solidFill>
                  <a:srgbClr val="057590"/>
                </a:solidFill>
                <a:latin typeface="Arial Unicode MS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None/>
              <a:defRPr/>
            </a:pPr>
            <a:r>
              <a:rPr lang="en-US" altLang="en-US" sz="900" dirty="0">
                <a:solidFill>
                  <a:prstClr val="black"/>
                </a:solidFill>
                <a:latin typeface="Calibri" panose="020F0502020204030204"/>
                <a:cs typeface="Arial" panose="020B0604020202020204" pitchFamily="34" charset="0"/>
              </a:rPr>
              <a:t>*</a:t>
            </a:r>
            <a:r>
              <a:rPr lang="en-US" sz="900" dirty="0">
                <a:solidFill>
                  <a:prstClr val="black"/>
                </a:solidFill>
                <a:latin typeface="Calibri" panose="020F0502020204030204"/>
              </a:rPr>
              <a:t>N represents the total number of clients in the specific population.</a:t>
            </a:r>
            <a:r>
              <a:rPr lang="en-US" altLang="en-US" sz="900" dirty="0">
                <a:solidFill>
                  <a:prstClr val="black"/>
                </a:solidFill>
                <a:latin typeface="Calibri" panose="020F0502020204030204"/>
                <a:cs typeface="Arial" panose="020B0604020202020204" pitchFamily="34" charset="0"/>
              </a:rPr>
              <a:t> Use caution when interpreting percentages based on denominators less than 100.</a:t>
            </a:r>
          </a:p>
          <a:p>
            <a:pPr eaLnBrk="1" hangingPunct="1">
              <a:spcBef>
                <a:spcPct val="0"/>
              </a:spcBef>
              <a:buNone/>
              <a:defRPr/>
            </a:pPr>
            <a:r>
              <a:rPr lang="en-US" sz="900" dirty="0">
                <a:solidFill>
                  <a:prstClr val="black"/>
                </a:solidFill>
                <a:latin typeface="Calibri" panose="020F0502020204030204"/>
              </a:rPr>
              <a:t>Hispanics/Latinos can be of any race. </a:t>
            </a:r>
          </a:p>
          <a:p>
            <a:pPr eaLnBrk="1" hangingPunct="1">
              <a:spcBef>
                <a:spcPct val="0"/>
              </a:spcBef>
              <a:buNone/>
              <a:defRPr/>
            </a:pPr>
            <a:r>
              <a:rPr lang="en-US" altLang="en-US" sz="900" i="1" dirty="0">
                <a:solidFill>
                  <a:prstClr val="black"/>
                </a:solidFill>
                <a:latin typeface="Calibri" panose="020F0502020204030204"/>
                <a:cs typeface="Arial" panose="020B0604020202020204" pitchFamily="34" charset="0"/>
              </a:rPr>
              <a:t>Viral suppression: </a:t>
            </a:r>
            <a:r>
              <a:rPr lang="en-US" altLang="en-US" sz="900" dirty="0">
                <a:solidFill>
                  <a:prstClr val="black"/>
                </a:solidFill>
                <a:latin typeface="Calibri" panose="020F0502020204030204"/>
                <a:cs typeface="Arial" panose="020B0604020202020204" pitchFamily="34" charset="0"/>
              </a:rPr>
              <a:t>≥1 OAHS visit during the calendar year and ≥1 viral load reported, with the last viral load result &lt;200 copies/</a:t>
            </a:r>
            <a:r>
              <a:rPr lang="en-US" altLang="en-US" sz="900" dirty="0" err="1">
                <a:solidFill>
                  <a:prstClr val="black"/>
                </a:solidFill>
                <a:latin typeface="Calibri" panose="020F0502020204030204"/>
                <a:cs typeface="Arial" panose="020B0604020202020204" pitchFamily="34" charset="0"/>
              </a:rPr>
              <a:t>mL.</a:t>
            </a:r>
            <a:endParaRPr lang="en-US" altLang="en-US" sz="900" dirty="0">
              <a:solidFill>
                <a:prstClr val="black"/>
              </a:solidFill>
              <a:latin typeface="Calibri" panose="020F0502020204030204"/>
              <a:cs typeface="Arial" panose="020B0604020202020204" pitchFamily="34" charset="0"/>
            </a:endParaRPr>
          </a:p>
          <a:p>
            <a:pPr eaLnBrk="1" hangingPunct="1">
              <a:spcBef>
                <a:spcPts val="0"/>
              </a:spcBef>
              <a:buNone/>
              <a:defRPr/>
            </a:pPr>
            <a:r>
              <a:rPr lang="en-US" sz="900" baseline="30000" dirty="0">
                <a:solidFill>
                  <a:prstClr val="black"/>
                </a:solidFill>
                <a:latin typeface="Calibri" panose="020F0502020204030204"/>
              </a:rPr>
              <a:t>a </a:t>
            </a:r>
            <a:r>
              <a:rPr lang="en-US" sz="900" dirty="0">
                <a:solidFill>
                  <a:prstClr val="black"/>
                </a:solidFill>
                <a:latin typeface="Calibri" panose="020F0502020204030204"/>
              </a:rPr>
              <a:t>Guam, Puerto Rico, and the U.S. Virgin Islands.</a:t>
            </a:r>
            <a:endParaRPr lang="en-US" altLang="en-US" sz="900" dirty="0">
              <a:solidFill>
                <a:prstClr val="black"/>
              </a:solidFill>
              <a:latin typeface="Calibri" panose="020F0502020204030204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19711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Demographic Characteristics</a:t>
            </a:r>
          </a:p>
        </p:txBody>
      </p:sp>
      <p:sp>
        <p:nvSpPr>
          <p:cNvPr id="2" name="Text Placeholder 1" descr="This is a transition slide to introduce the first section on demographic characteristics of transgender clients served by the Ryan White HIV/AIDS Program in 2017.&#10;"/>
          <p:cNvSpPr>
            <a:spLocks noGrp="1"/>
          </p:cNvSpPr>
          <p:nvPr>
            <p:ph type="body" idx="1"/>
          </p:nvPr>
        </p:nvSpPr>
        <p:spPr>
          <a:xfrm>
            <a:off x="841248" y="3456432"/>
            <a:ext cx="10515600" cy="1655064"/>
          </a:xfrm>
        </p:spPr>
        <p:txBody>
          <a:bodyPr>
            <a:normAutofit/>
          </a:bodyPr>
          <a:lstStyle/>
          <a:p>
            <a:r>
              <a:rPr lang="en-US" sz="3200" dirty="0"/>
              <a:t>Transgender Clients</a:t>
            </a:r>
          </a:p>
        </p:txBody>
      </p:sp>
    </p:spTree>
    <p:extLst>
      <p:ext uri="{BB962C8B-B14F-4D97-AF65-F5344CB8AC3E}">
        <p14:creationId xmlns:p14="http://schemas.microsoft.com/office/powerpoint/2010/main" val="21963245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6913" y="0"/>
            <a:ext cx="10515600" cy="1066800"/>
          </a:xfrm>
        </p:spPr>
        <p:txBody>
          <a:bodyPr>
            <a:noAutofit/>
          </a:bodyPr>
          <a:lstStyle/>
          <a:p>
            <a:r>
              <a:rPr lang="en-US" sz="3200" dirty="0"/>
              <a:t>Clients Served by the Ryan White HIV/AIDS Program, by Gender, 2021 — United States and 3 Territories</a:t>
            </a:r>
            <a:r>
              <a:rPr lang="en-US" sz="3200" baseline="30000" dirty="0"/>
              <a:t>a</a:t>
            </a:r>
            <a:endParaRPr lang="en-US" sz="3200" baseline="30000" dirty="0">
              <a:cs typeface="Arial" panose="020B0604020202020204" pitchFamily="34" charset="0"/>
            </a:endParaRPr>
          </a:p>
        </p:txBody>
      </p:sp>
      <p:pic>
        <p:nvPicPr>
          <p:cNvPr id="3" name="Picture 2" descr="The RWHAP serves over half a million people each year. In 2021, of the 575,661 clients with a reported gender, 72.2% were male, 25.4% were female, and 2.4% were transgender.&#10; &#10;The three territories include Guam, Puerto Rico, and the U.S. Virgin Islands. &#10;">
            <a:extLst>
              <a:ext uri="{FF2B5EF4-FFF2-40B4-BE49-F238E27FC236}">
                <a16:creationId xmlns:a16="http://schemas.microsoft.com/office/drawing/2014/main" id="{CCDFD44D-1364-9D55-F5BC-CF02E975F60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84399" y="1372951"/>
            <a:ext cx="7023201" cy="4779678"/>
          </a:xfrm>
          <a:prstGeom prst="rect">
            <a:avLst/>
          </a:prstGeom>
        </p:spPr>
      </p:pic>
      <p:sp>
        <p:nvSpPr>
          <p:cNvPr id="10" name="TextBox 5"/>
          <p:cNvSpPr txBox="1">
            <a:spLocks noChangeArrowheads="1"/>
          </p:cNvSpPr>
          <p:nvPr/>
        </p:nvSpPr>
        <p:spPr bwMode="auto">
          <a:xfrm>
            <a:off x="1211297" y="6152629"/>
            <a:ext cx="2584175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rgbClr val="057590"/>
                </a:solidFill>
                <a:latin typeface="Arial Unicode MS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•"/>
              <a:defRPr sz="2800">
                <a:solidFill>
                  <a:srgbClr val="057590"/>
                </a:solidFill>
                <a:latin typeface="Arial Unicode MS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rgbClr val="057590"/>
                </a:solidFill>
                <a:latin typeface="Arial Unicode MS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rgbClr val="057590"/>
                </a:solidFill>
                <a:latin typeface="Arial Unicode MS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rgbClr val="057590"/>
                </a:solidFill>
                <a:latin typeface="Arial Unicode MS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000">
                <a:solidFill>
                  <a:srgbClr val="057590"/>
                </a:solidFill>
                <a:latin typeface="Arial Unicode MS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000">
                <a:solidFill>
                  <a:srgbClr val="057590"/>
                </a:solidFill>
                <a:latin typeface="Arial Unicode MS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000">
                <a:solidFill>
                  <a:srgbClr val="057590"/>
                </a:solidFill>
                <a:latin typeface="Arial Unicode MS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000">
                <a:solidFill>
                  <a:srgbClr val="057590"/>
                </a:solidFill>
                <a:latin typeface="Arial Unicode MS" pitchFamily="34" charset="-128"/>
              </a:defRPr>
            </a:lvl9pPr>
          </a:lstStyle>
          <a:p>
            <a:pPr defTabSz="914400" eaLnBrk="1" hangingPunct="1">
              <a:spcBef>
                <a:spcPts val="0"/>
              </a:spcBef>
              <a:buNone/>
              <a:defRPr/>
            </a:pPr>
            <a:r>
              <a:rPr lang="en-US" sz="900" baseline="30000" dirty="0">
                <a:solidFill>
                  <a:prstClr val="black"/>
                </a:solidFill>
                <a:latin typeface="Calibri" panose="020F0502020204030204"/>
              </a:rPr>
              <a:t>a </a:t>
            </a:r>
            <a:r>
              <a:rPr lang="en-US" sz="900" dirty="0">
                <a:solidFill>
                  <a:prstClr val="black"/>
                </a:solidFill>
                <a:latin typeface="Calibri" panose="020F0502020204030204"/>
              </a:rPr>
              <a:t>Guam, Puerto Rico, and the U.S. Virgin Islands.</a:t>
            </a:r>
            <a:endParaRPr lang="en-US" altLang="en-US" sz="900" dirty="0">
              <a:solidFill>
                <a:prstClr val="black"/>
              </a:solidFill>
              <a:latin typeface="Calibri" panose="020F0502020204030204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32026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2"/>
          <p:cNvSpPr txBox="1">
            <a:spLocks noGrp="1"/>
          </p:cNvSpPr>
          <p:nvPr>
            <p:ph type="title" idx="4294967295"/>
          </p:nvPr>
        </p:nvSpPr>
        <p:spPr>
          <a:xfrm>
            <a:off x="914400" y="-176511"/>
            <a:ext cx="11104418" cy="1415358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3800" b="1" kern="1200" dirty="0">
                <a:solidFill>
                  <a:srgbClr val="0F4D7B"/>
                </a:solidFill>
                <a:latin typeface="+mn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F4D7B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Transgender Clients Served by the Ryan White HIV/AIDS Program, by Gender Identity, 2021—United States and 3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F4D7B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Territories</a:t>
            </a:r>
            <a:r>
              <a:rPr kumimoji="0" lang="en-US" sz="2800" b="1" i="0" u="none" strike="noStrike" kern="1200" cap="none" spc="0" normalizeH="0" baseline="30000" noProof="0" dirty="0" err="1">
                <a:ln>
                  <a:noFill/>
                </a:ln>
                <a:solidFill>
                  <a:srgbClr val="0F4D7B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a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0F4D7B"/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  <p:pic>
        <p:nvPicPr>
          <p:cNvPr id="6" name="Content Placeholder 5" descr="In 2021, 82.8% of transgender RWHAP clients were transgender women. Another 10.2% were transgender men and 7.0% had another gender identity.&#10; &#10;The three territories are Guam, Puerto Rico, and the U.S. Virgin Islands.&#10;">
            <a:extLst>
              <a:ext uri="{FF2B5EF4-FFF2-40B4-BE49-F238E27FC236}">
                <a16:creationId xmlns:a16="http://schemas.microsoft.com/office/drawing/2014/main" id="{6870BC0A-E14E-0585-C3B4-929F83162F0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173621" y="1447800"/>
            <a:ext cx="9844758" cy="435133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838200" y="6120287"/>
            <a:ext cx="73516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aseline="30000" dirty="0"/>
              <a:t>a </a:t>
            </a:r>
            <a:r>
              <a:rPr lang="en-US" sz="900" dirty="0"/>
              <a:t>Guam, Puerto Rico, and the U.S. Virgin Islands.</a:t>
            </a:r>
          </a:p>
          <a:p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25075730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11049000" cy="1066800"/>
          </a:xfrm>
        </p:spPr>
        <p:txBody>
          <a:bodyPr>
            <a:noAutofit/>
          </a:bodyPr>
          <a:lstStyle/>
          <a:p>
            <a:r>
              <a:rPr lang="en-US" sz="2400" dirty="0"/>
              <a:t>Transgender </a:t>
            </a:r>
            <a:r>
              <a:rPr lang="en-US" sz="2400" dirty="0">
                <a:solidFill>
                  <a:srgbClr val="002060"/>
                </a:solidFill>
              </a:rPr>
              <a:t>Clients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002060"/>
                </a:solidFill>
              </a:rPr>
              <a:t>Aged 15 Years </a:t>
            </a:r>
            <a:r>
              <a:rPr lang="en-US" sz="2400" dirty="0"/>
              <a:t>and Older Served by the Ryan White HIV/AIDS Program, by Gender Identity and Age Group, 2021—United States and 3 Territories</a:t>
            </a:r>
            <a:r>
              <a:rPr lang="en-US" sz="2400" baseline="30000" dirty="0"/>
              <a:t>a</a:t>
            </a:r>
            <a:endParaRPr lang="en-US" sz="2400" dirty="0"/>
          </a:p>
        </p:txBody>
      </p:sp>
      <p:sp>
        <p:nvSpPr>
          <p:cNvPr id="10" name="TextBox 5"/>
          <p:cNvSpPr txBox="1">
            <a:spLocks noChangeArrowheads="1"/>
          </p:cNvSpPr>
          <p:nvPr/>
        </p:nvSpPr>
        <p:spPr bwMode="auto">
          <a:xfrm>
            <a:off x="883919" y="5860026"/>
            <a:ext cx="5212081" cy="784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rgbClr val="057590"/>
                </a:solidFill>
                <a:latin typeface="Arial Unicode MS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•"/>
              <a:defRPr sz="2800">
                <a:solidFill>
                  <a:srgbClr val="057590"/>
                </a:solidFill>
                <a:latin typeface="Arial Unicode MS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rgbClr val="057590"/>
                </a:solidFill>
                <a:latin typeface="Arial Unicode MS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rgbClr val="057590"/>
                </a:solidFill>
                <a:latin typeface="Arial Unicode MS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rgbClr val="057590"/>
                </a:solidFill>
                <a:latin typeface="Arial Unicode MS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000">
                <a:solidFill>
                  <a:srgbClr val="057590"/>
                </a:solidFill>
                <a:latin typeface="Arial Unicode MS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000">
                <a:solidFill>
                  <a:srgbClr val="057590"/>
                </a:solidFill>
                <a:latin typeface="Arial Unicode MS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000">
                <a:solidFill>
                  <a:srgbClr val="057590"/>
                </a:solidFill>
                <a:latin typeface="Arial Unicode MS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000">
                <a:solidFill>
                  <a:srgbClr val="057590"/>
                </a:solidFill>
                <a:latin typeface="Arial Unicode MS" pitchFamily="34" charset="-128"/>
              </a:defRPr>
            </a:lvl9pPr>
          </a:lstStyle>
          <a:p>
            <a:pPr eaLnBrk="1" hangingPunct="1">
              <a:spcBef>
                <a:spcPts val="0"/>
              </a:spcBef>
              <a:buNone/>
              <a:defRPr/>
            </a:pPr>
            <a:r>
              <a:rPr lang="en-US" sz="900" dirty="0">
                <a:solidFill>
                  <a:prstClr val="black"/>
                </a:solidFill>
                <a:latin typeface="+mn-lt"/>
              </a:rPr>
              <a:t>To ensure confidentiality, data have been suppressed for transgender clients aged less than 15 years.</a:t>
            </a:r>
          </a:p>
          <a:p>
            <a:pPr eaLnBrk="1" hangingPunct="1">
              <a:spcBef>
                <a:spcPts val="0"/>
              </a:spcBef>
              <a:buNone/>
              <a:defRPr/>
            </a:pPr>
            <a:r>
              <a:rPr lang="en-US" sz="90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Clients with other gender identities are not presented due to small numbers.</a:t>
            </a:r>
          </a:p>
          <a:p>
            <a:pPr eaLnBrk="1" hangingPunct="1">
              <a:spcBef>
                <a:spcPts val="0"/>
              </a:spcBef>
              <a:buNone/>
              <a:defRPr/>
            </a:pPr>
            <a:r>
              <a:rPr lang="en-US" sz="900" baseline="30000" dirty="0">
                <a:solidFill>
                  <a:prstClr val="black"/>
                </a:solidFill>
                <a:latin typeface="+mn-lt"/>
              </a:rPr>
              <a:t>a </a:t>
            </a:r>
            <a:r>
              <a:rPr lang="en-US" sz="900" dirty="0">
                <a:solidFill>
                  <a:prstClr val="black"/>
                </a:solidFill>
                <a:latin typeface="+mn-lt"/>
              </a:rPr>
              <a:t>Guam, Puerto Rico, and the U.S. Virgin Islands.</a:t>
            </a:r>
          </a:p>
          <a:p>
            <a:pPr eaLnBrk="1" hangingPunct="1">
              <a:spcBef>
                <a:spcPts val="0"/>
              </a:spcBef>
              <a:buNone/>
              <a:defRPr/>
            </a:pPr>
            <a:endParaRPr lang="en-US" sz="900" dirty="0"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ts val="0"/>
              </a:spcBef>
              <a:buNone/>
              <a:defRPr/>
            </a:pPr>
            <a:endParaRPr lang="en-US" altLang="en-US" sz="900" dirty="0">
              <a:solidFill>
                <a:prstClr val="black"/>
              </a:solidFill>
              <a:latin typeface="+mn-lt"/>
              <a:cs typeface="Arial" panose="020B0604020202020204" pitchFamily="34" charset="0"/>
            </a:endParaRPr>
          </a:p>
        </p:txBody>
      </p:sp>
      <p:pic>
        <p:nvPicPr>
          <p:cNvPr id="3" name="Picture 2" descr="Among transgender RWHAP clients, 34.0% of transgender women and 31.1% of transgender men were aged 25–34 years in 2021. Almost half (45.1%) of transgender women and 40.2% of transgender men were aged 35–54 years.&#10; &#10;The three territories are Guam, Puerto Rico, and the U.S. Virgin Islands.&#10;&#10;To ensure confidentiality, data for transgender youth aged 13–14 years are not presented.&#10;">
            <a:extLst>
              <a:ext uri="{FF2B5EF4-FFF2-40B4-BE49-F238E27FC236}">
                <a16:creationId xmlns:a16="http://schemas.microsoft.com/office/drawing/2014/main" id="{60355D9F-064D-ED00-93D9-294DD015F35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1978" y="914182"/>
            <a:ext cx="10108044" cy="50296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16060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itle 2"/>
          <p:cNvSpPr txBox="1">
            <a:spLocks noGrp="1"/>
          </p:cNvSpPr>
          <p:nvPr>
            <p:ph type="title" idx="4294967295"/>
          </p:nvPr>
        </p:nvSpPr>
        <p:spPr>
          <a:xfrm>
            <a:off x="293370" y="-154070"/>
            <a:ext cx="11925300" cy="1385889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3800" b="1" kern="1200" dirty="0">
                <a:solidFill>
                  <a:srgbClr val="0F4D7B"/>
                </a:solidFill>
                <a:latin typeface="+mn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F4D7B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Transgender Clients Aged 15 Years and Older Served by the Ryan White HIV/AIDS Program, by Gender Identity and Transmission Category, 2021—United States and 3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0F4D7B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Territories</a:t>
            </a:r>
            <a:r>
              <a:rPr kumimoji="0" lang="en-US" sz="2400" b="1" i="0" u="none" strike="noStrike" kern="1200" cap="none" spc="0" normalizeH="0" baseline="30000" noProof="0" dirty="0" err="1">
                <a:ln>
                  <a:noFill/>
                </a:ln>
                <a:solidFill>
                  <a:srgbClr val="0F4D7B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a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F4D7B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 </a:t>
            </a:r>
          </a:p>
        </p:txBody>
      </p:sp>
      <p:pic>
        <p:nvPicPr>
          <p:cNvPr id="13" name="Content Placeholder 12" descr="Among the 9,215 transgender women served by RWHAP with transmission information in 2021, 94.1% had HIV infection attributed to sexual contact, 4.1% to sexual contact and injection drug use, 1.1% to injection drug use, and less than 1% each to perinatally acquired infection and to other transmission categories. &#10;&#10;Among the 876 transgender men, 87.9% had HIV infection attributed to sexual contact, 4.3% to sexual contact and injection drug use, 2.9% to perinatally acquired infection, 4.3% to injection drug use, and less than 1% to other transmission categories. &#10;&#10;The three territories are Guam, Puerto Rico, and the U.S. Virgin Islands.&#10;&#10;Sexual contact includes any reported sexual transmission risk category.&#10;&#10;Other includes hemophilia and blood transfusion.&#10;">
            <a:extLst>
              <a:ext uri="{FF2B5EF4-FFF2-40B4-BE49-F238E27FC236}">
                <a16:creationId xmlns:a16="http://schemas.microsoft.com/office/drawing/2014/main" id="{EC079069-8D65-51AC-3971-76130E30A5B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944761" y="1143000"/>
            <a:ext cx="8325365" cy="4633873"/>
          </a:xfrm>
          <a:prstGeom prst="rect">
            <a:avLst/>
          </a:prstGeom>
        </p:spPr>
      </p:pic>
      <p:sp>
        <p:nvSpPr>
          <p:cNvPr id="27" name="TextBox 26"/>
          <p:cNvSpPr txBox="1"/>
          <p:nvPr/>
        </p:nvSpPr>
        <p:spPr>
          <a:xfrm>
            <a:off x="839526" y="5748298"/>
            <a:ext cx="73516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Clients with other gender identities are not presented due to small numbers</a:t>
            </a:r>
            <a:endParaRPr lang="en-US" sz="900" baseline="30000" dirty="0"/>
          </a:p>
          <a:p>
            <a:r>
              <a:rPr lang="en-US" sz="900" baseline="30000" dirty="0"/>
              <a:t>a </a:t>
            </a:r>
            <a:r>
              <a:rPr lang="en-US" sz="900" dirty="0"/>
              <a:t>Guam, Puerto Rico, and the U.S. Virgin Islands.</a:t>
            </a:r>
          </a:p>
          <a:p>
            <a:r>
              <a:rPr lang="en-US" sz="900" baseline="30000" dirty="0"/>
              <a:t>b </a:t>
            </a:r>
            <a:r>
              <a:rPr lang="en-US" sz="900" dirty="0"/>
              <a:t>Includes any reported sexual transmission risk category.</a:t>
            </a:r>
            <a:endParaRPr lang="en-US" sz="900" baseline="30000" dirty="0"/>
          </a:p>
          <a:p>
            <a:r>
              <a:rPr lang="en-US" sz="900" baseline="30000" dirty="0"/>
              <a:t>c </a:t>
            </a:r>
            <a:r>
              <a:rPr lang="en-US" sz="900" dirty="0"/>
              <a:t>Includes hemophilia and blood transfusion.</a:t>
            </a:r>
          </a:p>
        </p:txBody>
      </p:sp>
    </p:spTree>
    <p:extLst>
      <p:ext uri="{BB962C8B-B14F-4D97-AF65-F5344CB8AC3E}">
        <p14:creationId xmlns:p14="http://schemas.microsoft.com/office/powerpoint/2010/main" val="1532857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itle 2"/>
          <p:cNvSpPr txBox="1">
            <a:spLocks noGrp="1"/>
          </p:cNvSpPr>
          <p:nvPr>
            <p:ph type="title" idx="4294967295"/>
          </p:nvPr>
        </p:nvSpPr>
        <p:spPr>
          <a:xfrm>
            <a:off x="419100" y="-170371"/>
            <a:ext cx="11353800" cy="1385889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3800" b="1" kern="1200" dirty="0">
                <a:solidFill>
                  <a:srgbClr val="0F4D7B"/>
                </a:solidFill>
                <a:latin typeface="+mn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F4D7B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Transgender Clients Served by the Ryan White HIV/AIDS Program, by Gender Identity and Race/Ethnicity, 2021—United States and 3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F4D7B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Territories</a:t>
            </a:r>
            <a:r>
              <a:rPr kumimoji="0" lang="en-US" sz="2800" b="1" i="0" u="none" strike="noStrike" kern="1200" cap="none" spc="0" normalizeH="0" baseline="30000" noProof="0" dirty="0" err="1">
                <a:ln>
                  <a:noFill/>
                </a:ln>
                <a:solidFill>
                  <a:srgbClr val="0F4D7B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a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0F4D7B"/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  <p:pic>
        <p:nvPicPr>
          <p:cNvPr id="34" name="Content Placeholder 33" descr="Among the 11,426 transgender women served by RWHAP with reported race/ethnicity information, 88.1% were from racial/ethnic minority populations: 53.3% were Black/African American; 29.4% Hispanic/Latino; less than 3% each American Indian/Alaska Native, Asian, Native Hawaiian/Pacific Islander, and multiple races. Whites accounted for 11.9% of clients.  &#10;&#10;Among the 1,399 transgender men served by RWHAP with reported race/ethnicity information, 77.0% were from racial/ethnic minority populations: 47.0 % were Black/African American; 25.9% Hispanic/Latino; and less than 2% each American Indian/Alaska Native, Asian, Native Hawaiian/Pacific Islander, and multiple races. Whites accounted for 23.0% of clients.  &#10;&#10;Hispanics/Latinos can be of any race. &#10;&#10;The three territories are Guam, Puerto Rico, and the U.S. Virgin Islands.&#10;">
            <a:extLst>
              <a:ext uri="{FF2B5EF4-FFF2-40B4-BE49-F238E27FC236}">
                <a16:creationId xmlns:a16="http://schemas.microsoft.com/office/drawing/2014/main" id="{20CABE0C-F9BF-7C0F-B5D0-774273505DD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828800" y="1215518"/>
            <a:ext cx="8048262" cy="458362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845567" y="5867828"/>
            <a:ext cx="73516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Clients with other gender identities are not presented due to small numbers.</a:t>
            </a:r>
          </a:p>
          <a:p>
            <a:r>
              <a:rPr lang="en-US" sz="900" dirty="0"/>
              <a:t>Hispanics/Latinos can be of any race.</a:t>
            </a:r>
            <a:endParaRPr lang="en-US" sz="900" baseline="30000" dirty="0"/>
          </a:p>
          <a:p>
            <a:r>
              <a:rPr lang="en-US" sz="900" baseline="30000" dirty="0"/>
              <a:t>a </a:t>
            </a:r>
            <a:r>
              <a:rPr lang="en-US" sz="900" dirty="0"/>
              <a:t>Guam, Puerto Rico, and the U.S. Virgin Islands.</a:t>
            </a:r>
          </a:p>
          <a:p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18124610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2"/>
          <p:cNvSpPr txBox="1">
            <a:spLocks noGrp="1"/>
          </p:cNvSpPr>
          <p:nvPr>
            <p:ph type="title" idx="4294967295"/>
          </p:nvPr>
        </p:nvSpPr>
        <p:spPr>
          <a:xfrm>
            <a:off x="365496" y="54501"/>
            <a:ext cx="11556982" cy="919588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3800" b="1" kern="1200" dirty="0">
                <a:solidFill>
                  <a:srgbClr val="0F4D7B"/>
                </a:solidFill>
                <a:latin typeface="+mn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F4D7B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Transgender Clients Served by the Ryan White HIV/AIDS Program, by Gender Identity and Housing Status, 2021—United States and 3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F4D7B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Territories</a:t>
            </a:r>
            <a:r>
              <a:rPr kumimoji="0" lang="en-US" sz="2800" b="1" i="0" u="none" strike="noStrike" kern="1200" cap="none" spc="0" normalizeH="0" baseline="30000" noProof="0" dirty="0" err="1">
                <a:ln>
                  <a:noFill/>
                </a:ln>
                <a:solidFill>
                  <a:srgbClr val="0F4D7B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a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0F4D7B"/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  <p:pic>
        <p:nvPicPr>
          <p:cNvPr id="11" name="Content Placeholder 10" descr="Among 10,727 transgender women served by RWHAP with housing information, 10.8% had temporary housing and 10.8% had unstable housing in 2021. Among 1,221 transgender men, 8.4% had temporary housing and 7.5% had unstable housing. &#10;&#10;The three territories are Guam, Puerto Rico, and the U.S. Virgin Islands.&#10;">
            <a:extLst>
              <a:ext uri="{FF2B5EF4-FFF2-40B4-BE49-F238E27FC236}">
                <a16:creationId xmlns:a16="http://schemas.microsoft.com/office/drawing/2014/main" id="{D4530FDA-4BE0-F1B6-C6FC-0324503C608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676400" y="1219200"/>
            <a:ext cx="8538904" cy="4683206"/>
          </a:xfrm>
          <a:prstGeom prst="rect">
            <a:avLst/>
          </a:prstGeom>
        </p:spPr>
      </p:pic>
      <p:sp>
        <p:nvSpPr>
          <p:cNvPr id="32" name="TextBox 31"/>
          <p:cNvSpPr txBox="1"/>
          <p:nvPr/>
        </p:nvSpPr>
        <p:spPr>
          <a:xfrm>
            <a:off x="838200" y="5964044"/>
            <a:ext cx="7351685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Clients with other gender identities are not presented due to small numbers.</a:t>
            </a:r>
          </a:p>
          <a:p>
            <a:r>
              <a:rPr lang="en-US" sz="900" baseline="30000" dirty="0"/>
              <a:t>a </a:t>
            </a:r>
            <a:r>
              <a:rPr lang="en-US" sz="900" dirty="0"/>
              <a:t>Guam, Puerto Rico, and the U.S. Virgin Islands.</a:t>
            </a:r>
          </a:p>
          <a:p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15102852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2"/>
          <p:cNvSpPr txBox="1">
            <a:spLocks noGrp="1"/>
          </p:cNvSpPr>
          <p:nvPr>
            <p:ph type="title" idx="4294967295"/>
          </p:nvPr>
        </p:nvSpPr>
        <p:spPr>
          <a:xfrm>
            <a:off x="952500" y="92865"/>
            <a:ext cx="10287000" cy="852490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 fontScale="9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3800" b="1" kern="1200" dirty="0">
                <a:solidFill>
                  <a:srgbClr val="0F4D7B"/>
                </a:solidFill>
                <a:latin typeface="+mn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F4D7B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Transgender Women Served by the Ryan White HIV/AIDS Program, by Health Care Coverage, 2021—United States and 3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F4D7B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Territories</a:t>
            </a:r>
            <a:r>
              <a:rPr kumimoji="0" lang="en-US" sz="2800" b="1" i="0" u="none" strike="noStrike" kern="1200" cap="none" spc="0" normalizeH="0" baseline="30000" noProof="0" dirty="0" err="1">
                <a:ln>
                  <a:noFill/>
                </a:ln>
                <a:solidFill>
                  <a:srgbClr val="0F4D7B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a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0F4D7B"/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  <p:pic>
        <p:nvPicPr>
          <p:cNvPr id="14" name="Content Placeholder 13" descr="Among the 10,911 transgender women served by RWHAP with reported health care coverage information, 78.4% were covered by some form of health care coverage during 2021: 46.3% were covered by Medicaid, 7.9% had multiple forms of coverage, 5.1% were covered by Medicare and Medicaid, and 4.8% were covered by Medicare. 21.6% of RWHAP transgender women had no health care coverage. &#10;&#10;Multiple coverage includes any combination of coverage types except for the joint Medicaid and Medicare category, which is displayed separately. &#10;">
            <a:extLst>
              <a:ext uri="{FF2B5EF4-FFF2-40B4-BE49-F238E27FC236}">
                <a16:creationId xmlns:a16="http://schemas.microsoft.com/office/drawing/2014/main" id="{D912B043-1354-BD27-667E-F3CDA06C1F7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840792" y="1450056"/>
            <a:ext cx="10510415" cy="434682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34390" y="5972994"/>
            <a:ext cx="7351685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aseline="30000" dirty="0"/>
              <a:t>a </a:t>
            </a:r>
            <a:r>
              <a:rPr lang="en-US" sz="900" dirty="0"/>
              <a:t>Guam, Puerto Rico, and the U.S. Virgin Islands.</a:t>
            </a:r>
          </a:p>
          <a:p>
            <a:r>
              <a:rPr lang="en-US" sz="900" baseline="30000" dirty="0"/>
              <a:t>b</a:t>
            </a:r>
            <a:r>
              <a:rPr lang="en-US" sz="900" dirty="0"/>
              <a:t> Other includes Veterans Administration, Indian Health Service, and other plan.</a:t>
            </a:r>
          </a:p>
          <a:p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32803099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 - &amp;quot;Title&amp;quot;&quot;/&gt;&lt;property id=&quot;20307&quot; value=&quot;256&quot;/&gt;&lt;/object&gt;&lt;object type=&quot;3&quot; unique_id=&quot;10004&quot;&gt;&lt;property id=&quot;20148&quot; value=&quot;5&quot;/&gt;&lt;property id=&quot;20300&quot; value=&quot;Slide 2 - &amp;quot;Content&amp;quot;&quot;/&gt;&lt;property id=&quot;20307&quot; value=&quot;262&quot;/&gt;&lt;/object&gt;&lt;/object&gt;&lt;object type=&quot;8&quot; unique_id=&quot;10018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HRSA">
  <a:themeElements>
    <a:clrScheme name="HRSA color pallet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6699"/>
      </a:accent1>
      <a:accent2>
        <a:srgbClr val="990000"/>
      </a:accent2>
      <a:accent3>
        <a:srgbClr val="003366"/>
      </a:accent3>
      <a:accent4>
        <a:srgbClr val="ECA421"/>
      </a:accent4>
      <a:accent5>
        <a:srgbClr val="CCDDF1"/>
      </a:accent5>
      <a:accent6>
        <a:srgbClr val="C0BFBF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RSA" id="{52238DF5-EACC-4A94-B5ED-EE1B51214143}" vid="{8E0C974F-8DBD-4F46-AEF2-08652F04BCF3}"/>
    </a:ext>
  </a:extLst>
</a:theme>
</file>

<file path=ppt/theme/theme3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1_Office Theme">
  <a:themeElements>
    <a:clrScheme name="HRSA color pallet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6699"/>
      </a:accent1>
      <a:accent2>
        <a:srgbClr val="990000"/>
      </a:accent2>
      <a:accent3>
        <a:srgbClr val="003366"/>
      </a:accent3>
      <a:accent4>
        <a:srgbClr val="ECA421"/>
      </a:accent4>
      <a:accent5>
        <a:srgbClr val="CCDDF1"/>
      </a:accent5>
      <a:accent6>
        <a:srgbClr val="C0BFBF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2AB4D0CEFC6B84087C1D399CE94E8BF" ma:contentTypeVersion="11" ma:contentTypeDescription="Create a new document." ma:contentTypeScope="" ma:versionID="c44a252ce07b57677de6db11871d0434">
  <xsd:schema xmlns:xsd="http://www.w3.org/2001/XMLSchema" xmlns:xs="http://www.w3.org/2001/XMLSchema" xmlns:p="http://schemas.microsoft.com/office/2006/metadata/properties" xmlns:ns2="5439193d-6489-428d-a877-177eeb04ceb1" xmlns:ns3="68810ace-306f-4429-8e6f-eb01f6d4048b" xmlns:ns4="http://schemas.microsoft.com/sharepoint/v3/fields" xmlns:ns5="59930f83-829d-4f62-add2-bc193d753bf5" targetNamespace="http://schemas.microsoft.com/office/2006/metadata/properties" ma:root="true" ma:fieldsID="ddabeb128ba64bbb5f5ddff379170fab" ns2:_="" ns3:_="" ns4:_="" ns5:_="">
    <xsd:import namespace="5439193d-6489-428d-a877-177eeb04ceb1"/>
    <xsd:import namespace="68810ace-306f-4429-8e6f-eb01f6d4048b"/>
    <xsd:import namespace="http://schemas.microsoft.com/sharepoint/v3/fields"/>
    <xsd:import namespace="59930f83-829d-4f62-add2-bc193d753bf5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Show_x003f_" minOccurs="0"/>
                <xsd:element ref="ns3:Request_x0020_ID_x0020__x0023_" minOccurs="0"/>
                <xsd:element ref="ns4:_Status" minOccurs="0"/>
                <xsd:element ref="ns3:File_x0020_Source" minOccurs="0"/>
                <xsd:element ref="ns5:SharedWithUsers" minOccurs="0"/>
                <xsd:element ref="ns5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439193d-6489-428d-a877-177eeb04ceb1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8810ace-306f-4429-8e6f-eb01f6d4048b" elementFormDefault="qualified">
    <xsd:import namespace="http://schemas.microsoft.com/office/2006/documentManagement/types"/>
    <xsd:import namespace="http://schemas.microsoft.com/office/infopath/2007/PartnerControls"/>
    <xsd:element name="Show_x003f_" ma:index="11" nillable="true" ma:displayName="Show?" ma:default="No" ma:format="Dropdown" ma:hidden="true" ma:internalName="Show_x003f_" ma:readOnly="false">
      <xsd:simpleType>
        <xsd:restriction base="dms:Choice">
          <xsd:enumeration value="Yes"/>
          <xsd:enumeration value="No"/>
        </xsd:restriction>
      </xsd:simpleType>
    </xsd:element>
    <xsd:element name="Request_x0020_ID_x0020__x0023_" ma:index="12" nillable="true" ma:displayName="Request ID #" ma:internalName="Request_x0020_ID_x0020__x0023_">
      <xsd:simpleType>
        <xsd:restriction base="dms:Number"/>
      </xsd:simpleType>
    </xsd:element>
    <xsd:element name="File_x0020_Source" ma:index="15" nillable="true" ma:displayName="File Source" ma:default="New" ma:internalName="File_x0020_Source">
      <xsd:simpleType>
        <xsd:restriction base="dms:Text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Status" ma:index="14" nillable="true" ma:displayName="Status" ma:default="Not Started" ma:format="Dropdown" ma:internalName="_Status">
      <xsd:simpleType>
        <xsd:union memberTypes="dms:Text">
          <xsd:simpleType>
            <xsd:restriction base="dms:Choice">
              <xsd:enumeration value="Not Started"/>
              <xsd:enumeration value="Draft"/>
              <xsd:enumeration value="Reviewed"/>
              <xsd:enumeration value="Scheduled"/>
              <xsd:enumeration value="Published"/>
              <xsd:enumeration value="Resources"/>
              <xsd:enumeration value="Final"/>
              <xsd:enumeration value="Expired"/>
            </xsd:restriction>
          </xsd:simpleType>
        </xsd:un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9930f83-829d-4f62-add2-bc193d753bf5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 ma:displayName="Status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haredContentType xmlns="Microsoft.SharePoint.Taxonomy.ContentTypeSync" SourceId="13ff120d-8bd5-4291-a148-70db8d7e9204" ContentTypeId="0x01" PreviousValue="false"/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Status xmlns="http://schemas.microsoft.com/sharepoint/v3/fields">Not Started</_Status>
    <Request_x0020_ID_x0020__x0023_ xmlns="68810ace-306f-4429-8e6f-eb01f6d4048b">1049</Request_x0020_ID_x0020__x0023_>
    <Show_x003f_ xmlns="68810ace-306f-4429-8e6f-eb01f6d4048b">No</Show_x003f_>
    <File_x0020_Source xmlns="68810ace-306f-4429-8e6f-eb01f6d4048b">New</File_x0020_Source>
    <_dlc_DocId xmlns="5439193d-6489-428d-a877-177eeb04ceb1">HABDOC-2092423314-3647</_dlc_DocId>
    <_dlc_DocIdUrl xmlns="5439193d-6489-428d-a877-177eeb04ceb1">
      <Url>https://sharepoint.hrsa.gov/sites/hab/Communities/Communication/_layouts/15/DocIdRedir.aspx?ID=HABDOC-2092423314-3647</Url>
      <Description>HABDOC-2092423314-3647</Description>
    </_dlc_DocIdUrl>
  </documentManagement>
</p:properties>
</file>

<file path=customXml/item5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DA2143F-E92A-47E8-B293-1CD31AE2180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439193d-6489-428d-a877-177eeb04ceb1"/>
    <ds:schemaRef ds:uri="68810ace-306f-4429-8e6f-eb01f6d4048b"/>
    <ds:schemaRef ds:uri="http://schemas.microsoft.com/sharepoint/v3/fields"/>
    <ds:schemaRef ds:uri="59930f83-829d-4f62-add2-bc193d753bf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5CD08BF-6153-4665-8D22-48F6B7235BCC}">
  <ds:schemaRefs>
    <ds:schemaRef ds:uri="Microsoft.SharePoint.Taxonomy.ContentTypeSync"/>
  </ds:schemaRefs>
</ds:datastoreItem>
</file>

<file path=customXml/itemProps3.xml><?xml version="1.0" encoding="utf-8"?>
<ds:datastoreItem xmlns:ds="http://schemas.openxmlformats.org/officeDocument/2006/customXml" ds:itemID="{6154FEA2-4D61-43E3-AEE6-6B2819AD392F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D01276E2-F87E-47C8-8DD2-1EB300DDB691}">
  <ds:schemaRefs>
    <ds:schemaRef ds:uri="http://purl.org/dc/terms/"/>
    <ds:schemaRef ds:uri="http://schemas.microsoft.com/office/infopath/2007/PartnerControls"/>
    <ds:schemaRef ds:uri="5439193d-6489-428d-a877-177eeb04ceb1"/>
    <ds:schemaRef ds:uri="http://schemas.openxmlformats.org/package/2006/metadata/core-properties"/>
    <ds:schemaRef ds:uri="http://schemas.microsoft.com/office/2006/documentManagement/types"/>
    <ds:schemaRef ds:uri="http://purl.org/dc/dcmitype/"/>
    <ds:schemaRef ds:uri="http://www.w3.org/XML/1998/namespace"/>
    <ds:schemaRef ds:uri="68810ace-306f-4429-8e6f-eb01f6d4048b"/>
    <ds:schemaRef ds:uri="59930f83-829d-4f62-add2-bc193d753bf5"/>
    <ds:schemaRef ds:uri="http://schemas.microsoft.com/sharepoint/v3/fields"/>
    <ds:schemaRef ds:uri="http://schemas.microsoft.com/office/2006/metadata/properties"/>
    <ds:schemaRef ds:uri="http://purl.org/dc/elements/1.1/"/>
  </ds:schemaRefs>
</ds:datastoreItem>
</file>

<file path=customXml/itemProps5.xml><?xml version="1.0" encoding="utf-8"?>
<ds:datastoreItem xmlns:ds="http://schemas.openxmlformats.org/officeDocument/2006/customXml" ds:itemID="{C77CD5A7-0B55-410C-BD73-932ADE0EE37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17443</TotalTime>
  <Words>2919</Words>
  <Application>Microsoft Office PowerPoint</Application>
  <PresentationFormat>Widescreen</PresentationFormat>
  <Paragraphs>173</Paragraphs>
  <Slides>18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18</vt:i4>
      </vt:variant>
    </vt:vector>
  </HeadingPairs>
  <TitlesOfParts>
    <vt:vector size="27" baseType="lpstr">
      <vt:lpstr>Arial</vt:lpstr>
      <vt:lpstr>Calibri</vt:lpstr>
      <vt:lpstr>Calibri Light</vt:lpstr>
      <vt:lpstr>Courier New</vt:lpstr>
      <vt:lpstr>Wingdings</vt:lpstr>
      <vt:lpstr>Custom Design</vt:lpstr>
      <vt:lpstr>HRSA</vt:lpstr>
      <vt:lpstr>1_Custom Design</vt:lpstr>
      <vt:lpstr>1_Office Theme</vt:lpstr>
      <vt:lpstr>Clients Served by the  Ryan White HIV/AIDS Program, 2021</vt:lpstr>
      <vt:lpstr>Demographic Characteristics</vt:lpstr>
      <vt:lpstr>Clients Served by the Ryan White HIV/AIDS Program, by Gender, 2021 — United States and 3 Territoriesa</vt:lpstr>
      <vt:lpstr>Transgender Clients Served by the Ryan White HIV/AIDS Program, by Gender Identity, 2021—United States and 3 Territoriesa</vt:lpstr>
      <vt:lpstr>Transgender Clients Aged 15 Years and Older Served by the Ryan White HIV/AIDS Program, by Gender Identity and Age Group, 2021—United States and 3 Territoriesa</vt:lpstr>
      <vt:lpstr>Transgender Clients Aged 15 Years and Older Served by the Ryan White HIV/AIDS Program, by Gender Identity and Transmission Category, 2021—United States and 3 Territoriesa </vt:lpstr>
      <vt:lpstr>Transgender Clients Served by the Ryan White HIV/AIDS Program, by Gender Identity and Race/Ethnicity, 2021—United States and 3 Territoriesa</vt:lpstr>
      <vt:lpstr>Transgender Clients Served by the Ryan White HIV/AIDS Program, by Gender Identity and Housing Status, 2021—United States and 3 Territoriesa</vt:lpstr>
      <vt:lpstr>Transgender Women Served by the Ryan White HIV/AIDS Program, by Health Care Coverage, 2021—United States and 3 Territoriesa</vt:lpstr>
      <vt:lpstr>Transgender Men Served by the Ryan White HIV/AIDS Program, by Health Care Coverage, 2021—United States and 3 Territoriesa</vt:lpstr>
      <vt:lpstr>Transgender Clients Served by the Ryan White HIV/AIDS Program Living ≤100% of the Federal Poverty Level, by Gender Identity, 2021—United States and 3 Territoriesa</vt:lpstr>
      <vt:lpstr>Viral Suppression</vt:lpstr>
      <vt:lpstr>Viral Suppression among Transgender Clients Served by the Ryan White HIV/AIDS Program, 2010–2021—United States and 3 Territoriesa</vt:lpstr>
      <vt:lpstr>Viral Suppression among Clients Served by the Ryan White HIV/AIDS Program, by Gender, 2021—United States and 3 Territoriesa</vt:lpstr>
      <vt:lpstr>Viral Suppression among Transgender Adults and Adolescents Served by the Ryan White HIV/AIDS Program, 2021—United States and 3 Territoriesa</vt:lpstr>
      <vt:lpstr>Viral Suppression Among Transgender Women Served by the Ryan White HIV/AIDS Program, by Race/Ethnicity and Age Group, 2021—United States and 3 Territoriesa</vt:lpstr>
      <vt:lpstr>Viral Suppression Among Transgender Women Served by the Ryan White HIV/AIDS Program, by Race/Ethnicity and Housing Status, 2021—United States and 3 Territoriesa</vt:lpstr>
      <vt:lpstr>Viral Suppression Among Transgender Women Served by the Ryan White HIV/AIDS Program, by Race/Ethnicity and Federal Poverty Level (FPL), 2021—United States and 3 Territoriesa</vt:lpstr>
    </vt:vector>
  </TitlesOfParts>
  <Company>HRSA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RSR 2021 transgender slides for clearance_hh.pptx</dc:title>
  <dc:creator>Krissy McBoyle</dc:creator>
  <cp:lastModifiedBy>Mills, Robert (HRSA)</cp:lastModifiedBy>
  <cp:revision>425</cp:revision>
  <dcterms:created xsi:type="dcterms:W3CDTF">2015-04-01T01:31:28Z</dcterms:created>
  <dcterms:modified xsi:type="dcterms:W3CDTF">2023-02-26T21:37:04Z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0x01010032AB4D0CEFC6B84087C1D399CE94E8BF</vt:lpwstr>
  </property>
  <property fmtid="{D5CDD505-2E9C-101B-9397-08002B2CF9AE}" pid="3" name="_dlc_DocIdItemGuid">
    <vt:lpwstr>3e1183e7-aa91-4244-aaf1-56423fe768a2</vt:lpwstr>
  </property>
</Properties>
</file>